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9"/>
  </p:notesMasterIdLst>
  <p:sldIdLst>
    <p:sldId id="258" r:id="rId2"/>
    <p:sldId id="263" r:id="rId3"/>
    <p:sldId id="259" r:id="rId4"/>
    <p:sldId id="260" r:id="rId5"/>
    <p:sldId id="261" r:id="rId6"/>
    <p:sldId id="262" r:id="rId7"/>
    <p:sldId id="264" r:id="rId8"/>
    <p:sldId id="283" r:id="rId9"/>
    <p:sldId id="265" r:id="rId10"/>
    <p:sldId id="266" r:id="rId11"/>
    <p:sldId id="267" r:id="rId12"/>
    <p:sldId id="268" r:id="rId13"/>
    <p:sldId id="28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6" r:id="rId28"/>
  </p:sldIdLst>
  <p:sldSz cx="12190413" cy="6859588"/>
  <p:notesSz cx="6858000" cy="9144000"/>
  <p:defaultTextStyle>
    <a:defPPr>
      <a:defRPr lang="zh-CN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79" autoAdjust="0"/>
  </p:normalViewPr>
  <p:slideViewPr>
    <p:cSldViewPr>
      <p:cViewPr varScale="1">
        <p:scale>
          <a:sx n="99" d="100"/>
          <a:sy n="99" d="100"/>
        </p:scale>
        <p:origin x="-918" y="-8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27151-B749-4B62-AC33-6F71DD554218}" type="datetimeFigureOut">
              <a:rPr lang="zh-CN" altLang="en-US" smtClean="0"/>
              <a:t>2024/8/21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1ACA9-AACC-4303-94B2-6F069390B8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61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9575" y="754063"/>
            <a:ext cx="5854700" cy="3294062"/>
          </a:xfrm>
          <a:ln>
            <a:solidFill>
              <a:srgbClr val="000000"/>
            </a:solidFill>
          </a:ln>
        </p:spPr>
      </p:sp>
      <p:sp>
        <p:nvSpPr>
          <p:cNvPr id="57346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73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10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313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  <a:ln>
            <a:solidFill>
              <a:srgbClr val="000000"/>
            </a:solidFill>
          </a:ln>
        </p:spPr>
      </p:sp>
      <p:sp>
        <p:nvSpPr>
          <p:cNvPr id="7475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747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25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5707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50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954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76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57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24234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2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65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7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4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7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82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08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6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E:/&#22235;&#28165;/&#19971;&#19978;&#25968;&#23398;&#65288;&#20154;&#25945;&#65289;&#22235;&#28165;&#25945;&#29992;2014&#8730;/C24.TIF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E:/&#22235;&#28165;/&#19971;&#19978;&#25968;&#23398;&#65288;&#20154;&#25945;&#65289;&#22235;&#28165;&#25945;&#29992;2014&#8730;/C18.TI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E:/&#22235;&#28165;/&#19971;&#19978;&#25968;&#23398;&#65288;&#20154;&#25945;&#65289;&#22235;&#28165;&#25945;&#29992;2014&#8730;/C24.TIF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E:/&#22235;&#28165;/&#19971;&#19978;&#25968;&#23398;&#65288;&#20154;&#25945;&#65289;&#22235;&#28165;&#25945;&#29992;2014&#8730;/C19.TIF" TargetMode="External"/><Relationship Id="rId7" Type="http://schemas.openxmlformats.org/officeDocument/2006/relationships/image" Target="E:/&#22235;&#28165;/&#19971;&#19978;&#25968;&#23398;&#65288;&#20154;&#25945;&#65289;&#22235;&#28165;&#25945;&#29992;2014&#8730;/C17.TI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E:/&#22235;&#28165;/&#19971;&#19978;&#25968;&#23398;&#65288;&#20154;&#25945;&#65289;&#22235;&#28165;&#25945;&#29992;2014&#8730;/C20.TIF" TargetMode="External"/><Relationship Id="rId4" Type="http://schemas.openxmlformats.org/officeDocument/2006/relationships/image" Target="../media/image26.png"/><Relationship Id="rId9" Type="http://schemas.openxmlformats.org/officeDocument/2006/relationships/image" Target="E:/&#22235;&#28165;/&#19971;&#19978;&#25968;&#23398;&#65288;&#20154;&#25945;&#65289;&#22235;&#28165;&#25945;&#29992;2014&#8730;/C18.TIF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E:/&#22235;&#28165;/&#19971;&#19978;&#25968;&#23398;&#65288;&#20154;&#25945;&#65289;&#22235;&#28165;&#25945;&#29992;2014&#8730;/C20.TIF" TargetMode="External"/><Relationship Id="rId3" Type="http://schemas.openxmlformats.org/officeDocument/2006/relationships/image" Target="E:/&#22235;&#28165;/&#19971;&#19978;&#25968;&#23398;&#65288;&#20154;&#25945;&#65289;&#22235;&#28165;&#25945;&#29992;2014&#8730;/C17.TIF" TargetMode="External"/><Relationship Id="rId7" Type="http://schemas.openxmlformats.org/officeDocument/2006/relationships/image" Target="E:/&#22235;&#28165;/&#19971;&#19978;&#25968;&#23398;&#65288;&#20154;&#25945;&#65289;&#22235;&#28165;&#25945;&#29992;2014&#8730;/C21.TIF" TargetMode="External"/><Relationship Id="rId12" Type="http://schemas.openxmlformats.org/officeDocument/2006/relationships/image" Target="../media/image26.png"/><Relationship Id="rId17" Type="http://schemas.openxmlformats.org/officeDocument/2006/relationships/image" Target="E:/&#22235;&#28165;/&#19971;&#19978;&#25968;&#23398;&#65288;&#20154;&#25945;&#65289;&#22235;&#28165;&#25945;&#29992;2014&#8730;/C24.TIF" TargetMode="External"/><Relationship Id="rId2" Type="http://schemas.openxmlformats.org/officeDocument/2006/relationships/image" Target="../media/image27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11" Type="http://schemas.openxmlformats.org/officeDocument/2006/relationships/image" Target="E:/&#22235;&#28165;/&#19971;&#19978;&#25968;&#23398;&#65288;&#20154;&#25945;&#65289;&#22235;&#28165;&#25945;&#29992;2014&#8730;/C18.TIF" TargetMode="External"/><Relationship Id="rId5" Type="http://schemas.openxmlformats.org/officeDocument/2006/relationships/image" Target="E:/&#22235;&#28165;/&#19971;&#19978;&#25968;&#23398;&#65288;&#20154;&#25945;&#65289;&#22235;&#28165;&#25945;&#29992;2014&#8730;/C19.TIF" TargetMode="External"/><Relationship Id="rId15" Type="http://schemas.openxmlformats.org/officeDocument/2006/relationships/image" Target="E:/&#22235;&#28165;/&#19971;&#19978;&#25968;&#23398;&#65288;&#20154;&#25945;&#65289;&#22235;&#28165;&#25945;&#29992;2014&#8730;/C22.TIF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25.png"/><Relationship Id="rId9" Type="http://schemas.openxmlformats.org/officeDocument/2006/relationships/image" Target="E:/&#22235;&#28165;/&#19971;&#19978;&#25968;&#23398;&#65288;&#20154;&#25945;&#65289;&#22235;&#28165;&#25945;&#29992;2014&#8730;/C23.TIF" TargetMode="External"/><Relationship Id="rId1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.jike.com/detail?did=-3039410403787476517&amp;pos=61&amp;num=36&amp;q=%E5%AE%9C%E6%98%A5%E5%85%AB%E4%B8%AD&amp;fm=sesop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991475" y="2844941"/>
            <a:ext cx="9358545" cy="283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400" b="0" dirty="0" smtClean="0">
                <a:latin typeface="黑体" pitchFamily="2" charset="-122"/>
                <a:ea typeface="黑体" pitchFamily="2" charset="-122"/>
              </a:rPr>
              <a:t>  6.1</a:t>
            </a:r>
            <a:r>
              <a:rPr lang="en-US" altLang="zh-CN" sz="4400" b="0" dirty="0" smtClean="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4400" b="0" dirty="0" smtClean="0">
                <a:latin typeface="黑体" pitchFamily="2" charset="-122"/>
                <a:ea typeface="黑体" pitchFamily="2" charset="-122"/>
              </a:rPr>
              <a:t>几何图形</a:t>
            </a:r>
            <a:endParaRPr lang="en-US" altLang="zh-CN" sz="4400" b="0" dirty="0" smtClean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0" dirty="0" smtClean="0">
                <a:latin typeface="黑体" pitchFamily="2" charset="-122"/>
                <a:ea typeface="黑体" pitchFamily="2" charset="-122"/>
              </a:rPr>
              <a:t>6.1.1  </a:t>
            </a:r>
            <a:r>
              <a:rPr lang="zh-CN" altLang="en-US" sz="4400" b="0" dirty="0" smtClean="0">
                <a:latin typeface="黑体" pitchFamily="2" charset="-122"/>
                <a:ea typeface="黑体" pitchFamily="2" charset="-122"/>
              </a:rPr>
              <a:t>立体图形与平面图形</a:t>
            </a:r>
            <a:endParaRPr lang="en-US" altLang="zh-CN" sz="4400" b="0" dirty="0" smtClean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4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4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  认识立体图形和平面图形</a:t>
            </a:r>
            <a:endParaRPr lang="en-US" altLang="zh-CN" sz="44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926854" y="1798505"/>
            <a:ext cx="826400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 smtClean="0"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六</a:t>
            </a:r>
            <a:r>
              <a:rPr lang="en-US" altLang="en-US" sz="6000" b="0" dirty="0" smtClean="0"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  几何图形初步</a:t>
            </a:r>
            <a:endParaRPr lang="zh-CN" altLang="en-US" sz="60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05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311" y="1247355"/>
            <a:ext cx="2366972" cy="14396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AutoShape 7"/>
          <p:cNvSpPr/>
          <p:nvPr/>
        </p:nvSpPr>
        <p:spPr>
          <a:xfrm>
            <a:off x="2984716" y="2634238"/>
            <a:ext cx="215872" cy="577983"/>
          </a:xfrm>
          <a:prstGeom prst="downArrow">
            <a:avLst>
              <a:gd name="adj1" fmla="val 50000"/>
              <a:gd name="adj2" fmla="val 66762"/>
            </a:avLst>
          </a:prstGeom>
          <a:solidFill>
            <a:srgbClr val="FF0000"/>
          </a:solidFill>
          <a:ln w="9525">
            <a:noFill/>
          </a:ln>
        </p:spPr>
        <p:txBody>
          <a:bodyPr vert="eaVert" wrap="none" lIns="121917" tIns="60958" rIns="121917" bIns="60958" anchor="ctr"/>
          <a:lstStyle/>
          <a:p>
            <a:pPr algn="ctr"/>
            <a:endParaRPr lang="zh-CN" altLang="zh-CN" sz="100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Oval 11"/>
          <p:cNvSpPr/>
          <p:nvPr/>
        </p:nvSpPr>
        <p:spPr>
          <a:xfrm>
            <a:off x="3478337" y="3430675"/>
            <a:ext cx="647616" cy="647850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sz="1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AutoShape 8"/>
          <p:cNvSpPr/>
          <p:nvPr/>
        </p:nvSpPr>
        <p:spPr>
          <a:xfrm>
            <a:off x="8842572" y="2778159"/>
            <a:ext cx="215872" cy="575867"/>
          </a:xfrm>
          <a:prstGeom prst="downArrow">
            <a:avLst>
              <a:gd name="adj1" fmla="val 50000"/>
              <a:gd name="adj2" fmla="val 66518"/>
            </a:avLst>
          </a:prstGeom>
          <a:solidFill>
            <a:srgbClr val="FF0000"/>
          </a:solidFill>
          <a:ln w="9525">
            <a:noFill/>
          </a:ln>
        </p:spPr>
        <p:txBody>
          <a:bodyPr vert="eaVert" wrap="none" lIns="121917" tIns="60958" rIns="121917" bIns="60958" anchor="ctr"/>
          <a:lstStyle/>
          <a:p>
            <a:endParaRPr lang="zh-CN" altLang="en-US" sz="1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Text Box 15"/>
          <p:cNvSpPr txBox="1"/>
          <p:nvPr/>
        </p:nvSpPr>
        <p:spPr>
          <a:xfrm>
            <a:off x="909515" y="4133995"/>
            <a:ext cx="10780946" cy="236506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    类似地观察罐头，足球或篮球的外形，可以得到圆柱、球、圆等</a:t>
            </a:r>
            <a:r>
              <a:rPr lang="en-US" altLang="zh-CN" sz="2800" b="1" dirty="0">
                <a:latin typeface="宋体" panose="02010600030101010101" pitchFamily="2" charset="-122"/>
              </a:rPr>
              <a:t>.</a:t>
            </a:r>
            <a:r>
              <a:rPr lang="zh-CN" altLang="en-US" sz="2800" b="1" dirty="0">
                <a:latin typeface="宋体" panose="02010600030101010101" pitchFamily="2" charset="-122"/>
              </a:rPr>
              <a:t>长方体、圆柱、球、长（正）方形、圆、线段、点等，以及小学学过的三角形、四边形等，都是从物体外形中得出的，它们都是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几何图形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</a:p>
        </p:txBody>
      </p:sp>
      <p:pic>
        <p:nvPicPr>
          <p:cNvPr id="1024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318" y="1247355"/>
            <a:ext cx="2302634" cy="143119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圆柱形 1"/>
          <p:cNvSpPr/>
          <p:nvPr/>
        </p:nvSpPr>
        <p:spPr>
          <a:xfrm>
            <a:off x="1993475" y="3124112"/>
            <a:ext cx="649733" cy="1009883"/>
          </a:xfrm>
          <a:prstGeom prst="can">
            <a:avLst>
              <a:gd name="adj" fmla="val 24972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48" name="Picture 11" descr="E:\四清\七上数学（人教）四清教用2014√\C24.TIF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7759971" y="3321431"/>
            <a:ext cx="979890" cy="9717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9" name="Oval 13"/>
          <p:cNvSpPr/>
          <p:nvPr/>
        </p:nvSpPr>
        <p:spPr>
          <a:xfrm>
            <a:off x="9555095" y="3338368"/>
            <a:ext cx="952376" cy="954837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sz="1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248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2" grpId="1" animBg="1"/>
      <p:bldP spid="10242" grpId="2" animBg="1"/>
      <p:bldP spid="10242" grpId="3" bldLvl="0" animBg="1"/>
      <p:bldP spid="10243" grpId="0" animBg="1"/>
      <p:bldP spid="10243" grpId="1" bldLvl="0" animBg="1"/>
      <p:bldP spid="10244" grpId="0" animBg="1"/>
      <p:bldP spid="10244" grpId="1" animBg="1"/>
      <p:bldP spid="10244" grpId="2" animBg="1"/>
      <p:bldP spid="10244" grpId="3" bldLvl="0" animBg="1"/>
      <p:bldP spid="10245" grpId="0"/>
      <p:bldP spid="10245" grpId="1"/>
      <p:bldP spid="10247" grpId="0" animBg="1"/>
      <p:bldP spid="10247" grpId="1" bldLvl="0" animBg="1"/>
      <p:bldP spid="10249" grpId="0" animBg="1"/>
      <p:bldP spid="10249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2"/>
          <p:cNvSpPr/>
          <p:nvPr/>
        </p:nvSpPr>
        <p:spPr>
          <a:xfrm>
            <a:off x="1977804" y="2019070"/>
            <a:ext cx="8082785" cy="86197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说一说下面这些几何图形有什么共同特点？</a:t>
            </a:r>
          </a:p>
        </p:txBody>
      </p:sp>
      <p:sp>
        <p:nvSpPr>
          <p:cNvPr id="25602" name="AutoShape 13"/>
          <p:cNvSpPr/>
          <p:nvPr/>
        </p:nvSpPr>
        <p:spPr>
          <a:xfrm>
            <a:off x="5904065" y="3511747"/>
            <a:ext cx="1295231" cy="791817"/>
          </a:xfrm>
          <a:prstGeom prst="cube">
            <a:avLst>
              <a:gd name="adj" fmla="val 25000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sz="1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5603" name="AutoShape 14"/>
          <p:cNvSpPr/>
          <p:nvPr/>
        </p:nvSpPr>
        <p:spPr>
          <a:xfrm>
            <a:off x="2097175" y="3511747"/>
            <a:ext cx="863488" cy="863800"/>
          </a:xfrm>
          <a:prstGeom prst="cube">
            <a:avLst>
              <a:gd name="adj" fmla="val 25000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sz="1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AutoShape 18"/>
          <p:cNvSpPr/>
          <p:nvPr/>
        </p:nvSpPr>
        <p:spPr>
          <a:xfrm>
            <a:off x="8227399" y="3367781"/>
            <a:ext cx="719573" cy="935783"/>
          </a:xfrm>
          <a:prstGeom prst="can">
            <a:avLst>
              <a:gd name="adj" fmla="val 32500"/>
            </a:avLst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sz="100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7658" name="Rectangle 24"/>
          <p:cNvSpPr/>
          <p:nvPr/>
        </p:nvSpPr>
        <p:spPr>
          <a:xfrm>
            <a:off x="1255928" y="4653929"/>
            <a:ext cx="10232913" cy="188512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latin typeface="宋体" pitchFamily="2" charset="-122"/>
                <a:ea typeface="宋体" pitchFamily="2" charset="-122"/>
                <a:cs typeface="仿宋" panose="02010609060101010101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cs typeface="仿宋" panose="02010609060101010101" charset="-122"/>
              </a:rPr>
              <a:t>这些几何图形的各部分不都在同一平面内，它们是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cs typeface="仿宋" panose="02010609060101010101" charset="-122"/>
              </a:rPr>
              <a:t>立体图形</a:t>
            </a:r>
            <a:r>
              <a:rPr lang="en-US" altLang="zh-CN" sz="3200" b="1" dirty="0">
                <a:latin typeface="宋体" panose="02010600030101010101" pitchFamily="2" charset="-122"/>
                <a:cs typeface="仿宋" panose="02010609060101010101" charset="-122"/>
              </a:rPr>
              <a:t>.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你还能举出其他立体图形的例子吗？</a:t>
            </a:r>
          </a:p>
        </p:txBody>
      </p:sp>
      <p:pic>
        <p:nvPicPr>
          <p:cNvPr id="12301" name="Picture 34" descr="E:\四清\七上数学（人教）四清教用2014√\C18.TI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9661737" y="3266157"/>
            <a:ext cx="867720" cy="103740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2" name="Picture 11" descr="E:\四清\七上数学（人教）四清教用2014√\C24.TIF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3973917" y="3511747"/>
            <a:ext cx="979888" cy="97389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4241603" y="1265995"/>
            <a:ext cx="4002880" cy="602375"/>
            <a:chOff x="2839029" y="526309"/>
            <a:chExt cx="3002551" cy="451676"/>
          </a:xfrm>
        </p:grpSpPr>
        <p:sp>
          <p:nvSpPr>
            <p:cNvPr id="58372" name="文本框 6151"/>
            <p:cNvSpPr txBox="1"/>
            <p:nvPr/>
          </p:nvSpPr>
          <p:spPr>
            <a:xfrm>
              <a:off x="4466986" y="526309"/>
              <a:ext cx="1374594" cy="4384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3200" b="1" dirty="0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立体图形</a:t>
              </a:r>
            </a:p>
          </p:txBody>
        </p:sp>
        <p:grpSp>
          <p:nvGrpSpPr>
            <p:cNvPr id="58385" name="组合 4"/>
            <p:cNvGrpSpPr/>
            <p:nvPr/>
          </p:nvGrpSpPr>
          <p:grpSpPr>
            <a:xfrm>
              <a:off x="2839029" y="579733"/>
              <a:ext cx="1598295" cy="398252"/>
              <a:chOff x="3485" y="1168"/>
              <a:chExt cx="2517" cy="62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485" y="1168"/>
                <a:ext cx="2517" cy="62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2400"/>
              </a:p>
            </p:txBody>
          </p:sp>
          <p:sp>
            <p:nvSpPr>
              <p:cNvPr id="58387" name="矩形 1"/>
              <p:cNvSpPr/>
              <p:nvPr/>
            </p:nvSpPr>
            <p:spPr>
              <a:xfrm>
                <a:off x="3794" y="1203"/>
                <a:ext cx="2036" cy="5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知识点 </a:t>
                </a:r>
                <a:r>
                  <a:rPr lang="en-US" altLang="zh-CN" sz="32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</a:t>
                </a:r>
                <a:endParaRPr lang="zh-CN" altLang="en-US" sz="3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974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72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372" y="4268616"/>
            <a:ext cx="1398935" cy="16577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75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635" y="4468302"/>
            <a:ext cx="1915335" cy="141002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73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4755" y="4382943"/>
            <a:ext cx="2332263" cy="154340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6" name="Rectangle 6"/>
          <p:cNvSpPr/>
          <p:nvPr/>
        </p:nvSpPr>
        <p:spPr>
          <a:xfrm>
            <a:off x="788024" y="1280446"/>
            <a:ext cx="7345993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b="1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1.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认识一下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棱柱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棱锥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</a:t>
            </a:r>
          </a:p>
        </p:txBody>
      </p:sp>
      <p:sp>
        <p:nvSpPr>
          <p:cNvPr id="14356" name="Line 20"/>
          <p:cNvSpPr/>
          <p:nvPr/>
        </p:nvSpPr>
        <p:spPr>
          <a:xfrm>
            <a:off x="3838802" y="3894745"/>
            <a:ext cx="5510120" cy="1278569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4357" name="Line 21"/>
          <p:cNvSpPr/>
          <p:nvPr/>
        </p:nvSpPr>
        <p:spPr>
          <a:xfrm flipH="1">
            <a:off x="3163673" y="3661663"/>
            <a:ext cx="2410955" cy="122939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4358" name="Line 22"/>
          <p:cNvSpPr/>
          <p:nvPr/>
        </p:nvSpPr>
        <p:spPr>
          <a:xfrm flipH="1">
            <a:off x="6384434" y="3748853"/>
            <a:ext cx="2515331" cy="1142206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4359" name="Text Box 23"/>
          <p:cNvSpPr txBox="1"/>
          <p:nvPr/>
        </p:nvSpPr>
        <p:spPr>
          <a:xfrm>
            <a:off x="9555174" y="5926349"/>
            <a:ext cx="1329679" cy="55412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B0F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三棱柱</a:t>
            </a:r>
          </a:p>
        </p:txBody>
      </p:sp>
      <p:sp>
        <p:nvSpPr>
          <p:cNvPr id="14360" name="Text Box 24"/>
          <p:cNvSpPr txBox="1"/>
          <p:nvPr/>
        </p:nvSpPr>
        <p:spPr>
          <a:xfrm>
            <a:off x="5487470" y="5926349"/>
            <a:ext cx="1329679" cy="55412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B0F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四棱锥</a:t>
            </a:r>
          </a:p>
        </p:txBody>
      </p:sp>
      <p:sp>
        <p:nvSpPr>
          <p:cNvPr id="14361" name="Text Box 25"/>
          <p:cNvSpPr txBox="1"/>
          <p:nvPr/>
        </p:nvSpPr>
        <p:spPr>
          <a:xfrm>
            <a:off x="2006008" y="5926349"/>
            <a:ext cx="1329679" cy="55412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B0F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六棱柱</a:t>
            </a:r>
          </a:p>
        </p:txBody>
      </p:sp>
      <p:pic>
        <p:nvPicPr>
          <p:cNvPr id="14370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8126" y="2227004"/>
            <a:ext cx="2353427" cy="154552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5" name="Picture 8" descr="16-12"/>
          <p:cNvPicPr>
            <a:picLocks noChangeAspect="1"/>
          </p:cNvPicPr>
          <p:nvPr/>
        </p:nvPicPr>
        <p:blipFill>
          <a:blip r:embed="rId6"/>
          <a:srcRect t="7874" b="11238"/>
          <a:stretch>
            <a:fillRect/>
          </a:stretch>
        </p:blipFill>
        <p:spPr>
          <a:xfrm>
            <a:off x="8874755" y="2220266"/>
            <a:ext cx="2518505" cy="15285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5212260" y="1672347"/>
            <a:ext cx="1714357" cy="2076507"/>
            <a:chOff x="2472178" y="-1028603"/>
            <a:chExt cx="2693548" cy="3448748"/>
          </a:xfrm>
        </p:grpSpPr>
        <p:pic>
          <p:nvPicPr>
            <p:cNvPr id="18443" name="Picture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472178" y="-1028603"/>
              <a:ext cx="2693548" cy="344874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6120" y="208794"/>
              <a:ext cx="252965" cy="822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157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9" grpId="0"/>
      <p:bldP spid="14360" grpId="0"/>
      <p:bldP spid="143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9"/>
          <p:cNvSpPr txBox="1"/>
          <p:nvPr/>
        </p:nvSpPr>
        <p:spPr>
          <a:xfrm>
            <a:off x="1846734" y="2493690"/>
            <a:ext cx="9154450" cy="69778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7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你能再举出一些棱柱、棱锥的实例吗</a:t>
            </a:r>
            <a:r>
              <a:rPr lang="zh-CN" altLang="en-US" sz="3700" b="1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156735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5"/>
          <p:cNvSpPr/>
          <p:nvPr/>
        </p:nvSpPr>
        <p:spPr>
          <a:xfrm>
            <a:off x="1004691" y="1317187"/>
            <a:ext cx="10406564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pPr eaLnBrk="0" hangingPunct="0"/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2.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观察小茗的房间，说说你能看到哪些立体图形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pic>
        <p:nvPicPr>
          <p:cNvPr id="60419" name="图片 45059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56" y="2194344"/>
            <a:ext cx="4651469" cy="3763689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0416" name="组合 60415"/>
          <p:cNvGrpSpPr/>
          <p:nvPr/>
        </p:nvGrpSpPr>
        <p:grpSpPr>
          <a:xfrm>
            <a:off x="3144941" y="3343430"/>
            <a:ext cx="7598784" cy="606692"/>
            <a:chOff x="2286116" y="2150088"/>
            <a:chExt cx="5699830" cy="454914"/>
          </a:xfrm>
        </p:grpSpPr>
        <p:cxnSp>
          <p:nvCxnSpPr>
            <p:cNvPr id="9" name="直接箭头连接符 13"/>
            <p:cNvCxnSpPr/>
            <p:nvPr/>
          </p:nvCxnSpPr>
          <p:spPr>
            <a:xfrm flipV="1">
              <a:off x="2286116" y="2346412"/>
              <a:ext cx="4281689" cy="25859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6752891" y="2150088"/>
              <a:ext cx="1233055" cy="39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正方体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71345" y="2206742"/>
            <a:ext cx="5181772" cy="523220"/>
            <a:chOff x="2680970" y="1297770"/>
            <a:chExt cx="3886835" cy="392324"/>
          </a:xfrm>
        </p:grpSpPr>
        <p:cxnSp>
          <p:nvCxnSpPr>
            <p:cNvPr id="15" name="直接箭头连接符 13"/>
            <p:cNvCxnSpPr/>
            <p:nvPr/>
          </p:nvCxnSpPr>
          <p:spPr>
            <a:xfrm flipV="1">
              <a:off x="2680970" y="1482436"/>
              <a:ext cx="2971685" cy="171789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750386" y="1297770"/>
              <a:ext cx="817419" cy="39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球</a:t>
              </a:r>
            </a:p>
          </p:txBody>
        </p:sp>
      </p:grpSp>
      <p:grpSp>
        <p:nvGrpSpPr>
          <p:cNvPr id="60418" name="组合 60417"/>
          <p:cNvGrpSpPr/>
          <p:nvPr/>
        </p:nvGrpSpPr>
        <p:grpSpPr>
          <a:xfrm>
            <a:off x="3985455" y="3944463"/>
            <a:ext cx="6869208" cy="523219"/>
            <a:chOff x="3150509" y="2600757"/>
            <a:chExt cx="5152577" cy="392323"/>
          </a:xfrm>
        </p:grpSpPr>
        <p:cxnSp>
          <p:nvCxnSpPr>
            <p:cNvPr id="18" name="直接箭头连接符 13"/>
            <p:cNvCxnSpPr>
              <a:endCxn id="10" idx="1"/>
            </p:cNvCxnSpPr>
            <p:nvPr/>
          </p:nvCxnSpPr>
          <p:spPr>
            <a:xfrm flipV="1">
              <a:off x="3150509" y="2796919"/>
              <a:ext cx="3919523" cy="74402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070032" y="2600757"/>
              <a:ext cx="1233054" cy="392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长方体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09873" y="5424560"/>
            <a:ext cx="9701382" cy="871711"/>
            <a:chOff x="1209675" y="3710574"/>
            <a:chExt cx="7276984" cy="653632"/>
          </a:xfrm>
        </p:grpSpPr>
        <p:cxnSp>
          <p:nvCxnSpPr>
            <p:cNvPr id="13" name="直接箭头连接符 13"/>
            <p:cNvCxnSpPr/>
            <p:nvPr/>
          </p:nvCxnSpPr>
          <p:spPr>
            <a:xfrm>
              <a:off x="1209675" y="3710574"/>
              <a:ext cx="5468216" cy="39954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6886459" y="3971882"/>
              <a:ext cx="1600200" cy="39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圆柱体</a:t>
              </a:r>
            </a:p>
          </p:txBody>
        </p:sp>
      </p:grpSp>
      <p:grpSp>
        <p:nvGrpSpPr>
          <p:cNvPr id="60421" name="组合 60420"/>
          <p:cNvGrpSpPr/>
          <p:nvPr/>
        </p:nvGrpSpPr>
        <p:grpSpPr>
          <a:xfrm>
            <a:off x="2326954" y="4322467"/>
            <a:ext cx="9222538" cy="1040370"/>
            <a:chOff x="1672546" y="2884195"/>
            <a:chExt cx="6917804" cy="780097"/>
          </a:xfrm>
        </p:grpSpPr>
        <p:sp>
          <p:nvSpPr>
            <p:cNvPr id="4" name="文本框 3"/>
            <p:cNvSpPr txBox="1"/>
            <p:nvPr/>
          </p:nvSpPr>
          <p:spPr>
            <a:xfrm>
              <a:off x="7381541" y="3271968"/>
              <a:ext cx="1208809" cy="3923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三棱柱</a:t>
              </a:r>
              <a:endPara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endParaRPr>
            </a:p>
          </p:txBody>
        </p:sp>
        <p:cxnSp>
          <p:nvCxnSpPr>
            <p:cNvPr id="20" name="直接箭头连接符 13"/>
            <p:cNvCxnSpPr/>
            <p:nvPr/>
          </p:nvCxnSpPr>
          <p:spPr>
            <a:xfrm>
              <a:off x="1672546" y="2884195"/>
              <a:ext cx="5642654" cy="572439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2745693" y="2682127"/>
            <a:ext cx="7446521" cy="923130"/>
            <a:chOff x="1986641" y="1654225"/>
            <a:chExt cx="5585618" cy="692187"/>
          </a:xfrm>
        </p:grpSpPr>
        <p:cxnSp>
          <p:nvCxnSpPr>
            <p:cNvPr id="22" name="直接箭头连接符 13"/>
            <p:cNvCxnSpPr/>
            <p:nvPr/>
          </p:nvCxnSpPr>
          <p:spPr>
            <a:xfrm flipV="1">
              <a:off x="1986641" y="1877291"/>
              <a:ext cx="4455723" cy="469121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567805" y="1654225"/>
              <a:ext cx="1004454" cy="39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圆锥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850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7"/>
          <p:cNvSpPr txBox="1"/>
          <p:nvPr/>
        </p:nvSpPr>
        <p:spPr>
          <a:xfrm>
            <a:off x="1070772" y="1197546"/>
            <a:ext cx="10645321" cy="1358829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ts val="5067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3.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图中实物的形状对应哪些立体图形？把相应的实物与图形用线连接起来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61442" name="组合 3"/>
          <p:cNvGrpSpPr/>
          <p:nvPr/>
        </p:nvGrpSpPr>
        <p:grpSpPr>
          <a:xfrm>
            <a:off x="1234368" y="2718325"/>
            <a:ext cx="9130806" cy="3242001"/>
            <a:chOff x="509" y="3699"/>
            <a:chExt cx="13608" cy="5103"/>
          </a:xfrm>
        </p:grpSpPr>
        <p:sp>
          <p:nvSpPr>
            <p:cNvPr id="61443" name="圆角矩形 2"/>
            <p:cNvSpPr/>
            <p:nvPr/>
          </p:nvSpPr>
          <p:spPr>
            <a:xfrm>
              <a:off x="509" y="3699"/>
              <a:ext cx="13608" cy="5103"/>
            </a:xfrm>
            <a:prstGeom prst="roundRect">
              <a:avLst>
                <a:gd name="adj" fmla="val 16667"/>
              </a:avLst>
            </a:prstGeom>
            <a:solidFill>
              <a:srgbClr val="EAF6FD"/>
            </a:solidFill>
            <a:ln w="9525">
              <a:noFill/>
            </a:ln>
          </p:spPr>
          <p:txBody>
            <a:bodyPr anchor="t"/>
            <a:lstStyle/>
            <a:p>
              <a:endParaRPr lang="zh-CN" altLang="en-US" sz="100" dirty="0"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  <p:pic>
          <p:nvPicPr>
            <p:cNvPr id="61444" name="Picture 20"/>
            <p:cNvPicPr>
              <a:picLocks noChangeAspect="1"/>
            </p:cNvPicPr>
            <p:nvPr/>
          </p:nvPicPr>
          <p:blipFill>
            <a:blip r:embed="rId2"/>
            <a:srcRect b="64940"/>
            <a:stretch>
              <a:fillRect/>
            </a:stretch>
          </p:blipFill>
          <p:spPr>
            <a:xfrm>
              <a:off x="850" y="3982"/>
              <a:ext cx="13040" cy="21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45" name="Picture 20"/>
            <p:cNvPicPr>
              <a:picLocks noChangeAspect="1"/>
            </p:cNvPicPr>
            <p:nvPr/>
          </p:nvPicPr>
          <p:blipFill>
            <a:blip r:embed="rId2"/>
            <a:srcRect t="71323"/>
            <a:stretch>
              <a:fillRect/>
            </a:stretch>
          </p:blipFill>
          <p:spPr>
            <a:xfrm>
              <a:off x="859" y="6748"/>
              <a:ext cx="13040" cy="17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46" name="文本框 4"/>
          <p:cNvSpPr txBox="1"/>
          <p:nvPr/>
        </p:nvSpPr>
        <p:spPr>
          <a:xfrm>
            <a:off x="1310033" y="6058166"/>
            <a:ext cx="1392585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正方体</a:t>
            </a:r>
          </a:p>
        </p:txBody>
      </p:sp>
      <p:sp>
        <p:nvSpPr>
          <p:cNvPr id="61447" name="文本框 5"/>
          <p:cNvSpPr txBox="1"/>
          <p:nvPr/>
        </p:nvSpPr>
        <p:spPr>
          <a:xfrm>
            <a:off x="3060947" y="6058164"/>
            <a:ext cx="696292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球</a:t>
            </a:r>
          </a:p>
        </p:txBody>
      </p:sp>
      <p:sp>
        <p:nvSpPr>
          <p:cNvPr id="61448" name="文本框 6"/>
          <p:cNvSpPr txBox="1"/>
          <p:nvPr/>
        </p:nvSpPr>
        <p:spPr>
          <a:xfrm>
            <a:off x="4070187" y="6061352"/>
            <a:ext cx="1394701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六棱柱</a:t>
            </a:r>
          </a:p>
        </p:txBody>
      </p:sp>
      <p:sp>
        <p:nvSpPr>
          <p:cNvPr id="61449" name="文本框 7"/>
          <p:cNvSpPr txBox="1"/>
          <p:nvPr/>
        </p:nvSpPr>
        <p:spPr>
          <a:xfrm>
            <a:off x="5838018" y="6059042"/>
            <a:ext cx="1394701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圆锥</a:t>
            </a:r>
          </a:p>
        </p:txBody>
      </p:sp>
      <p:sp>
        <p:nvSpPr>
          <p:cNvPr id="61450" name="文本框 8"/>
          <p:cNvSpPr txBox="1"/>
          <p:nvPr/>
        </p:nvSpPr>
        <p:spPr>
          <a:xfrm>
            <a:off x="7110575" y="6070439"/>
            <a:ext cx="1394701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长方体</a:t>
            </a:r>
          </a:p>
        </p:txBody>
      </p:sp>
      <p:sp>
        <p:nvSpPr>
          <p:cNvPr id="61451" name="文本框 9"/>
          <p:cNvSpPr txBox="1"/>
          <p:nvPr/>
        </p:nvSpPr>
        <p:spPr>
          <a:xfrm>
            <a:off x="8808885" y="6058163"/>
            <a:ext cx="1392585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四棱锥</a:t>
            </a:r>
          </a:p>
        </p:txBody>
      </p:sp>
      <p:cxnSp>
        <p:nvCxnSpPr>
          <p:cNvPr id="4" name="直接箭头连接符 3"/>
          <p:cNvCxnSpPr/>
          <p:nvPr/>
        </p:nvCxnSpPr>
        <p:spPr>
          <a:xfrm>
            <a:off x="2256900" y="3939052"/>
            <a:ext cx="939678" cy="832043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5" name="直接箭头连接符 4"/>
          <p:cNvCxnSpPr/>
          <p:nvPr/>
        </p:nvCxnSpPr>
        <p:spPr>
          <a:xfrm flipH="1">
            <a:off x="2421137" y="3939052"/>
            <a:ext cx="785180" cy="757942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6" name="直接箭头连接符 5"/>
          <p:cNvCxnSpPr/>
          <p:nvPr/>
        </p:nvCxnSpPr>
        <p:spPr>
          <a:xfrm>
            <a:off x="4858085" y="3897557"/>
            <a:ext cx="2571416" cy="1132678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7" name="直接箭头连接符 6"/>
          <p:cNvCxnSpPr/>
          <p:nvPr/>
        </p:nvCxnSpPr>
        <p:spPr>
          <a:xfrm>
            <a:off x="6339660" y="3939051"/>
            <a:ext cx="0" cy="988712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>
            <a:off x="5464889" y="3985391"/>
            <a:ext cx="1798932" cy="865918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9" name="直接箭头连接符 8"/>
          <p:cNvCxnSpPr/>
          <p:nvPr/>
        </p:nvCxnSpPr>
        <p:spPr>
          <a:xfrm>
            <a:off x="9379175" y="3883622"/>
            <a:ext cx="4233" cy="1022587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73252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5"/>
          <p:cNvSpPr>
            <a:spLocks noRot="1"/>
          </p:cNvSpPr>
          <p:nvPr/>
        </p:nvSpPr>
        <p:spPr>
          <a:xfrm>
            <a:off x="478582" y="2302665"/>
            <a:ext cx="6289273" cy="880222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/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棱锥与棱柱的区别是什么？</a:t>
            </a:r>
          </a:p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endParaRPr lang="en-US" altLang="zh-CN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endParaRPr lang="en-US" altLang="zh-CN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endParaRPr lang="en-US" altLang="zh-CN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endParaRPr lang="en-US" altLang="zh-CN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2899" y="4162745"/>
            <a:ext cx="2859245" cy="1520119"/>
            <a:chOff x="8380" y="2980"/>
            <a:chExt cx="4503" cy="2392"/>
          </a:xfrm>
        </p:grpSpPr>
        <p:pic>
          <p:nvPicPr>
            <p:cNvPr id="62468" name="Picture 36" descr="E:\四清\七上数学（人教）四清教用2014√\C19.TIF"/>
            <p:cNvPicPr>
              <a:picLocks noChangeAspect="1"/>
            </p:cNvPicPr>
            <p:nvPr/>
          </p:nvPicPr>
          <p:blipFill>
            <a:blip r:embed="rId2" r:link="rId3"/>
            <a:stretch>
              <a:fillRect/>
            </a:stretch>
          </p:blipFill>
          <p:spPr>
            <a:xfrm>
              <a:off x="8380" y="2980"/>
              <a:ext cx="2030" cy="23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469" name="Picture 38" descr="E:\四清\七上数学（人教）四清教用2014√\C20.TIF"/>
            <p:cNvPicPr>
              <a:picLocks noChangeAspect="1"/>
            </p:cNvPicPr>
            <p:nvPr/>
          </p:nvPicPr>
          <p:blipFill>
            <a:blip r:embed="rId4" r:link="rId5"/>
            <a:stretch>
              <a:fillRect/>
            </a:stretch>
          </p:blipFill>
          <p:spPr>
            <a:xfrm>
              <a:off x="11202" y="3020"/>
              <a:ext cx="1680" cy="235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2"/>
          <p:cNvGrpSpPr/>
          <p:nvPr/>
        </p:nvGrpSpPr>
        <p:grpSpPr>
          <a:xfrm>
            <a:off x="7530308" y="4139455"/>
            <a:ext cx="2857128" cy="1543408"/>
            <a:chOff x="8495" y="7128"/>
            <a:chExt cx="4499" cy="2426"/>
          </a:xfrm>
        </p:grpSpPr>
        <p:pic>
          <p:nvPicPr>
            <p:cNvPr id="62471" name="Picture 32" descr="E:\四清\七上数学（人教）四清教用2014√\C17.TIF"/>
            <p:cNvPicPr>
              <a:picLocks noChangeAspect="1"/>
            </p:cNvPicPr>
            <p:nvPr/>
          </p:nvPicPr>
          <p:blipFill>
            <a:blip r:embed="rId6" r:link="rId7"/>
            <a:stretch>
              <a:fillRect/>
            </a:stretch>
          </p:blipFill>
          <p:spPr>
            <a:xfrm>
              <a:off x="11410" y="7127"/>
              <a:ext cx="1585" cy="24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472" name="Picture 34" descr="E:\四清\七上数学（人教）四清教用2014√\C18.TIF"/>
            <p:cNvPicPr>
              <a:picLocks noChangeAspect="1"/>
            </p:cNvPicPr>
            <p:nvPr/>
          </p:nvPicPr>
          <p:blipFill>
            <a:blip r:embed="rId8" r:link="rId9"/>
            <a:stretch>
              <a:fillRect/>
            </a:stretch>
          </p:blipFill>
          <p:spPr>
            <a:xfrm>
              <a:off x="8495" y="7140"/>
              <a:ext cx="1982" cy="24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6455246" y="2301042"/>
            <a:ext cx="5542768" cy="76828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2.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圆锥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与圆柱的区别是什么？ 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4722293" y="1341562"/>
            <a:ext cx="2719401" cy="764644"/>
          </a:xfrm>
          <a:prstGeom prst="roundRect">
            <a:avLst/>
          </a:prstGeom>
          <a:solidFill>
            <a:srgbClr val="0066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32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观察思考</a:t>
            </a:r>
          </a:p>
        </p:txBody>
      </p:sp>
    </p:spTree>
    <p:extLst>
      <p:ext uri="{BB962C8B-B14F-4D97-AF65-F5344CB8AC3E}">
        <p14:creationId xmlns:p14="http://schemas.microsoft.com/office/powerpoint/2010/main" val="329278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1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char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文本框 1117190"/>
          <p:cNvSpPr txBox="1"/>
          <p:nvPr/>
        </p:nvSpPr>
        <p:spPr>
          <a:xfrm>
            <a:off x="1317424" y="1141371"/>
            <a:ext cx="10562633" cy="11967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根据已有的数学经验，我们能否把它们进行分类？你的标准是什么？</a:t>
            </a:r>
            <a:endParaRPr lang="zh-CN" altLang="en-US" sz="3200" b="1" dirty="0">
              <a:solidFill>
                <a:srgbClr val="9933FF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117195" name="组合 1117194"/>
          <p:cNvGrpSpPr/>
          <p:nvPr/>
        </p:nvGrpSpPr>
        <p:grpSpPr>
          <a:xfrm>
            <a:off x="1540079" y="4532858"/>
            <a:ext cx="1890466" cy="1902264"/>
            <a:chOff x="4621" y="1130"/>
            <a:chExt cx="1191" cy="1198"/>
          </a:xfrm>
        </p:grpSpPr>
        <p:sp>
          <p:nvSpPr>
            <p:cNvPr id="63491" name="文本框 1117195"/>
            <p:cNvSpPr txBox="1"/>
            <p:nvPr/>
          </p:nvSpPr>
          <p:spPr>
            <a:xfrm>
              <a:off x="4804" y="1998"/>
              <a:ext cx="1008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圆锥</a:t>
              </a:r>
            </a:p>
          </p:txBody>
        </p:sp>
        <p:pic>
          <p:nvPicPr>
            <p:cNvPr id="63492" name="图片 1117196" descr="6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21" y="1130"/>
              <a:ext cx="946" cy="82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17199" name="组合 1117198"/>
          <p:cNvGrpSpPr/>
          <p:nvPr/>
        </p:nvGrpSpPr>
        <p:grpSpPr>
          <a:xfrm>
            <a:off x="9484378" y="4592936"/>
            <a:ext cx="1858719" cy="1695843"/>
            <a:chOff x="4896" y="3072"/>
            <a:chExt cx="1171" cy="1068"/>
          </a:xfrm>
        </p:grpSpPr>
        <p:sp>
          <p:nvSpPr>
            <p:cNvPr id="63494" name="文本框 1117199"/>
            <p:cNvSpPr txBox="1"/>
            <p:nvPr/>
          </p:nvSpPr>
          <p:spPr>
            <a:xfrm>
              <a:off x="5059" y="3810"/>
              <a:ext cx="1008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球体</a:t>
              </a:r>
            </a:p>
          </p:txBody>
        </p:sp>
        <p:pic>
          <p:nvPicPr>
            <p:cNvPr id="63495" name="图片 1117200" descr="5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96" y="3072"/>
              <a:ext cx="757" cy="75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17202" name="组合 1117201"/>
          <p:cNvGrpSpPr/>
          <p:nvPr/>
        </p:nvGrpSpPr>
        <p:grpSpPr>
          <a:xfrm>
            <a:off x="4126928" y="4442539"/>
            <a:ext cx="1249200" cy="1956221"/>
            <a:chOff x="2614" y="981"/>
            <a:chExt cx="787" cy="1233"/>
          </a:xfrm>
        </p:grpSpPr>
        <p:sp>
          <p:nvSpPr>
            <p:cNvPr id="63497" name="文本框 1117202"/>
            <p:cNvSpPr txBox="1"/>
            <p:nvPr/>
          </p:nvSpPr>
          <p:spPr>
            <a:xfrm>
              <a:off x="2614" y="1884"/>
              <a:ext cx="787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圆柱</a:t>
              </a:r>
            </a:p>
          </p:txBody>
        </p:sp>
        <p:pic>
          <p:nvPicPr>
            <p:cNvPr id="63498" name="图片 1117203" descr="4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98" y="981"/>
              <a:ext cx="465" cy="90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17205" name="组合 1117204"/>
          <p:cNvGrpSpPr/>
          <p:nvPr/>
        </p:nvGrpSpPr>
        <p:grpSpPr>
          <a:xfrm>
            <a:off x="3862083" y="2471505"/>
            <a:ext cx="2089920" cy="1589991"/>
            <a:chOff x="2018" y="1797"/>
            <a:chExt cx="1317" cy="1001"/>
          </a:xfrm>
        </p:grpSpPr>
        <p:sp>
          <p:nvSpPr>
            <p:cNvPr id="63500" name="文本框 1117205"/>
            <p:cNvSpPr txBox="1"/>
            <p:nvPr/>
          </p:nvSpPr>
          <p:spPr>
            <a:xfrm>
              <a:off x="2056" y="2469"/>
              <a:ext cx="127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长方体</a:t>
              </a:r>
            </a:p>
          </p:txBody>
        </p:sp>
        <p:pic>
          <p:nvPicPr>
            <p:cNvPr id="63501" name="图片 1117206" descr="文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18" y="1797"/>
              <a:ext cx="1121" cy="46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17208" name="组合 1117207"/>
          <p:cNvGrpSpPr/>
          <p:nvPr/>
        </p:nvGrpSpPr>
        <p:grpSpPr>
          <a:xfrm>
            <a:off x="1540079" y="2217379"/>
            <a:ext cx="1447612" cy="1961016"/>
            <a:chOff x="1744" y="660"/>
            <a:chExt cx="912" cy="1235"/>
          </a:xfrm>
        </p:grpSpPr>
        <p:sp>
          <p:nvSpPr>
            <p:cNvPr id="63503" name="文本框 1117208"/>
            <p:cNvSpPr txBox="1"/>
            <p:nvPr/>
          </p:nvSpPr>
          <p:spPr>
            <a:xfrm>
              <a:off x="1744" y="1565"/>
              <a:ext cx="912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正方体</a:t>
              </a:r>
            </a:p>
          </p:txBody>
        </p:sp>
        <p:pic>
          <p:nvPicPr>
            <p:cNvPr id="63504" name="图片 1117209" descr="33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76" y="660"/>
              <a:ext cx="864" cy="86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17221" name="组合 1117220"/>
          <p:cNvGrpSpPr/>
          <p:nvPr/>
        </p:nvGrpSpPr>
        <p:grpSpPr>
          <a:xfrm>
            <a:off x="6533238" y="1899711"/>
            <a:ext cx="1267160" cy="2159077"/>
            <a:chOff x="839" y="3042"/>
            <a:chExt cx="753" cy="1362"/>
          </a:xfrm>
        </p:grpSpPr>
        <p:sp>
          <p:nvSpPr>
            <p:cNvPr id="63506" name="文本框 1117221"/>
            <p:cNvSpPr txBox="1"/>
            <p:nvPr/>
          </p:nvSpPr>
          <p:spPr>
            <a:xfrm>
              <a:off x="839" y="4074"/>
              <a:ext cx="75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三棱柱</a:t>
              </a:r>
            </a:p>
          </p:txBody>
        </p:sp>
        <p:pic>
          <p:nvPicPr>
            <p:cNvPr id="63507" name="图片 1117222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7598"/>
            <a:stretch>
              <a:fillRect/>
            </a:stretch>
          </p:blipFill>
          <p:spPr>
            <a:xfrm>
              <a:off x="882" y="3042"/>
              <a:ext cx="696" cy="103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17227" name="组合 1117226"/>
          <p:cNvGrpSpPr/>
          <p:nvPr/>
        </p:nvGrpSpPr>
        <p:grpSpPr>
          <a:xfrm>
            <a:off x="9158966" y="2169009"/>
            <a:ext cx="1386236" cy="1862581"/>
            <a:chOff x="2562" y="2387"/>
            <a:chExt cx="791" cy="1172"/>
          </a:xfrm>
        </p:grpSpPr>
        <p:grpSp>
          <p:nvGrpSpPr>
            <p:cNvPr id="63509" name="组合 1117227"/>
            <p:cNvGrpSpPr/>
            <p:nvPr/>
          </p:nvGrpSpPr>
          <p:grpSpPr>
            <a:xfrm>
              <a:off x="2562" y="2387"/>
              <a:ext cx="727" cy="816"/>
              <a:chOff x="2199" y="1480"/>
              <a:chExt cx="1723" cy="2086"/>
            </a:xfrm>
          </p:grpSpPr>
          <p:sp>
            <p:nvSpPr>
              <p:cNvPr id="63510" name="直接连接符 1117228"/>
              <p:cNvSpPr/>
              <p:nvPr/>
            </p:nvSpPr>
            <p:spPr>
              <a:xfrm>
                <a:off x="3741" y="1480"/>
                <a:ext cx="0" cy="154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1" name="直接连接符 1117229"/>
              <p:cNvSpPr/>
              <p:nvPr/>
            </p:nvSpPr>
            <p:spPr>
              <a:xfrm>
                <a:off x="2879" y="3022"/>
                <a:ext cx="862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2" name="直接连接符 1117230"/>
              <p:cNvSpPr/>
              <p:nvPr/>
            </p:nvSpPr>
            <p:spPr>
              <a:xfrm>
                <a:off x="3741" y="3022"/>
                <a:ext cx="181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3" name="直接连接符 1117231"/>
              <p:cNvSpPr/>
              <p:nvPr/>
            </p:nvSpPr>
            <p:spPr>
              <a:xfrm>
                <a:off x="2879" y="1480"/>
                <a:ext cx="0" cy="154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4" name="直接连接符 1117232"/>
              <p:cNvSpPr/>
              <p:nvPr/>
            </p:nvSpPr>
            <p:spPr>
              <a:xfrm flipV="1">
                <a:off x="2199" y="3022"/>
                <a:ext cx="680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5" name="直接连接符 1117233"/>
              <p:cNvSpPr/>
              <p:nvPr/>
            </p:nvSpPr>
            <p:spPr>
              <a:xfrm>
                <a:off x="2381" y="3566"/>
                <a:ext cx="861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6" name="直接连接符 1117234"/>
              <p:cNvSpPr/>
              <p:nvPr/>
            </p:nvSpPr>
            <p:spPr>
              <a:xfrm flipH="1" flipV="1">
                <a:off x="2199" y="3294"/>
                <a:ext cx="181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7" name="直接连接符 1117235"/>
              <p:cNvSpPr/>
              <p:nvPr/>
            </p:nvSpPr>
            <p:spPr>
              <a:xfrm flipV="1">
                <a:off x="3242" y="3294"/>
                <a:ext cx="680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8" name="直接连接符 1117236"/>
              <p:cNvSpPr/>
              <p:nvPr/>
            </p:nvSpPr>
            <p:spPr>
              <a:xfrm flipV="1">
                <a:off x="2380" y="2024"/>
                <a:ext cx="0" cy="154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19" name="直接连接符 1117237"/>
              <p:cNvSpPr/>
              <p:nvPr/>
            </p:nvSpPr>
            <p:spPr>
              <a:xfrm flipV="1">
                <a:off x="3242" y="2024"/>
                <a:ext cx="0" cy="154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0" name="直接连接符 1117238"/>
              <p:cNvSpPr/>
              <p:nvPr/>
            </p:nvSpPr>
            <p:spPr>
              <a:xfrm flipV="1">
                <a:off x="3922" y="1752"/>
                <a:ext cx="0" cy="154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1" name="直接连接符 1117239"/>
              <p:cNvSpPr/>
              <p:nvPr/>
            </p:nvSpPr>
            <p:spPr>
              <a:xfrm flipV="1">
                <a:off x="2199" y="1752"/>
                <a:ext cx="0" cy="154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2" name="直接连接符 1117240"/>
              <p:cNvSpPr/>
              <p:nvPr/>
            </p:nvSpPr>
            <p:spPr>
              <a:xfrm>
                <a:off x="2380" y="2024"/>
                <a:ext cx="862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3" name="直接连接符 1117241"/>
              <p:cNvSpPr/>
              <p:nvPr/>
            </p:nvSpPr>
            <p:spPr>
              <a:xfrm flipV="1">
                <a:off x="3242" y="1752"/>
                <a:ext cx="680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4" name="直接连接符 1117242"/>
              <p:cNvSpPr/>
              <p:nvPr/>
            </p:nvSpPr>
            <p:spPr>
              <a:xfrm flipH="1" flipV="1">
                <a:off x="3741" y="1480"/>
                <a:ext cx="181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5" name="直接连接符 1117243"/>
              <p:cNvSpPr/>
              <p:nvPr/>
            </p:nvSpPr>
            <p:spPr>
              <a:xfrm flipH="1">
                <a:off x="2879" y="1480"/>
                <a:ext cx="862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6" name="直接连接符 1117244"/>
              <p:cNvSpPr/>
              <p:nvPr/>
            </p:nvSpPr>
            <p:spPr>
              <a:xfrm flipH="1">
                <a:off x="2199" y="1480"/>
                <a:ext cx="680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3527" name="直接连接符 1117245"/>
              <p:cNvSpPr/>
              <p:nvPr/>
            </p:nvSpPr>
            <p:spPr>
              <a:xfrm>
                <a:off x="2199" y="1752"/>
                <a:ext cx="181" cy="27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63528" name="文本框 1117246"/>
            <p:cNvSpPr txBox="1"/>
            <p:nvPr/>
          </p:nvSpPr>
          <p:spPr>
            <a:xfrm>
              <a:off x="2562" y="3230"/>
              <a:ext cx="791" cy="329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六棱柱</a:t>
              </a:r>
            </a:p>
          </p:txBody>
        </p:sp>
      </p:grpSp>
      <p:grpSp>
        <p:nvGrpSpPr>
          <p:cNvPr id="1117251" name="组合 1117250"/>
          <p:cNvGrpSpPr/>
          <p:nvPr/>
        </p:nvGrpSpPr>
        <p:grpSpPr>
          <a:xfrm>
            <a:off x="6515631" y="4322840"/>
            <a:ext cx="1736499" cy="2053624"/>
            <a:chOff x="2925" y="3249"/>
            <a:chExt cx="1094" cy="1294"/>
          </a:xfrm>
        </p:grpSpPr>
        <p:grpSp>
          <p:nvGrpSpPr>
            <p:cNvPr id="63530" name="组合 1117251"/>
            <p:cNvGrpSpPr/>
            <p:nvPr/>
          </p:nvGrpSpPr>
          <p:grpSpPr>
            <a:xfrm>
              <a:off x="2925" y="3249"/>
              <a:ext cx="1094" cy="1294"/>
              <a:chOff x="4570" y="2323"/>
              <a:chExt cx="1094" cy="1294"/>
            </a:xfrm>
          </p:grpSpPr>
          <p:sp>
            <p:nvSpPr>
              <p:cNvPr id="63531" name="文本框 1117252"/>
              <p:cNvSpPr txBox="1"/>
              <p:nvPr/>
            </p:nvSpPr>
            <p:spPr>
              <a:xfrm>
                <a:off x="4610" y="3287"/>
                <a:ext cx="1054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四棱锥</a:t>
                </a:r>
              </a:p>
            </p:txBody>
          </p:sp>
          <p:grpSp>
            <p:nvGrpSpPr>
              <p:cNvPr id="63532" name="组合 1117253"/>
              <p:cNvGrpSpPr/>
              <p:nvPr/>
            </p:nvGrpSpPr>
            <p:grpSpPr>
              <a:xfrm>
                <a:off x="4570" y="2323"/>
                <a:ext cx="1020" cy="903"/>
                <a:chOff x="612" y="845"/>
                <a:chExt cx="3175" cy="2626"/>
              </a:xfrm>
            </p:grpSpPr>
            <p:grpSp>
              <p:nvGrpSpPr>
                <p:cNvPr id="63533" name="组合 1117254"/>
                <p:cNvGrpSpPr/>
                <p:nvPr/>
              </p:nvGrpSpPr>
              <p:grpSpPr>
                <a:xfrm>
                  <a:off x="612" y="845"/>
                  <a:ext cx="3175" cy="2626"/>
                  <a:chOff x="590" y="854"/>
                  <a:chExt cx="3175" cy="2626"/>
                </a:xfrm>
              </p:grpSpPr>
              <p:pic>
                <p:nvPicPr>
                  <p:cNvPr id="63534" name="图片 1117255" descr="image098"/>
                  <p:cNvPicPr>
                    <a:picLocks noChangeAspect="1"/>
                  </p:cNvPicPr>
                  <p:nvPr/>
                </p:nvPicPr>
                <p:blipFill>
                  <a:blip r:embed="rId8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4118" t="5452" r="4518" b="5452"/>
                  <a:stretch>
                    <a:fillRect/>
                  </a:stretch>
                </p:blipFill>
                <p:spPr>
                  <a:xfrm rot="275330">
                    <a:off x="590" y="854"/>
                    <a:ext cx="3175" cy="262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sp>
                <p:nvSpPr>
                  <p:cNvPr id="63535" name="直接连接符 1117256"/>
                  <p:cNvSpPr/>
                  <p:nvPr/>
                </p:nvSpPr>
                <p:spPr>
                  <a:xfrm>
                    <a:off x="1927" y="981"/>
                    <a:ext cx="1361" cy="1950"/>
                  </a:xfrm>
                  <a:prstGeom prst="line">
                    <a:avLst/>
                  </a:prstGeom>
                  <a:ln w="66675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63536" name="直接连接符 1117257"/>
                <p:cNvSpPr/>
                <p:nvPr/>
              </p:nvSpPr>
              <p:spPr>
                <a:xfrm>
                  <a:off x="1791" y="2283"/>
                  <a:ext cx="681" cy="318"/>
                </a:xfrm>
                <a:prstGeom prst="line">
                  <a:avLst/>
                </a:prstGeom>
                <a:ln w="5080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63537" name="直接连接符 1117258"/>
                <p:cNvSpPr/>
                <p:nvPr/>
              </p:nvSpPr>
              <p:spPr>
                <a:xfrm>
                  <a:off x="2517" y="2614"/>
                  <a:ext cx="726" cy="317"/>
                </a:xfrm>
                <a:prstGeom prst="line">
                  <a:avLst/>
                </a:prstGeom>
                <a:ln w="5080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63538" name="矩形 1117259"/>
                <p:cNvSpPr/>
                <p:nvPr/>
              </p:nvSpPr>
              <p:spPr>
                <a:xfrm rot="1862107">
                  <a:off x="1655" y="2387"/>
                  <a:ext cx="318" cy="27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bg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 sz="1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3539" name="矩形 1117260"/>
                <p:cNvSpPr/>
                <p:nvPr/>
              </p:nvSpPr>
              <p:spPr>
                <a:xfrm rot="1862107">
                  <a:off x="3334" y="2931"/>
                  <a:ext cx="318" cy="273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bg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 sz="1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63540" name="直接连接符 1117261"/>
            <p:cNvSpPr/>
            <p:nvPr/>
          </p:nvSpPr>
          <p:spPr>
            <a:xfrm>
              <a:off x="3334" y="3249"/>
              <a:ext cx="317" cy="907"/>
            </a:xfrm>
            <a:prstGeom prst="line">
              <a:avLst/>
            </a:prstGeom>
            <a:ln w="158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pic>
        <p:nvPicPr>
          <p:cNvPr id="62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2" t="8041" r="13842" b="5246"/>
          <a:stretch/>
        </p:blipFill>
        <p:spPr bwMode="auto">
          <a:xfrm>
            <a:off x="783500" y="1141371"/>
            <a:ext cx="863489" cy="8638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25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7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7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17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17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1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7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7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7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7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1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1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17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17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17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文本框 1345538"/>
          <p:cNvSpPr txBox="1"/>
          <p:nvPr/>
        </p:nvSpPr>
        <p:spPr>
          <a:xfrm>
            <a:off x="593284" y="3399697"/>
            <a:ext cx="2708081" cy="6156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常见立体图形</a:t>
            </a:r>
          </a:p>
        </p:txBody>
      </p:sp>
      <p:sp>
        <p:nvSpPr>
          <p:cNvPr id="64515" name="左大括号 1345539"/>
          <p:cNvSpPr/>
          <p:nvPr/>
        </p:nvSpPr>
        <p:spPr>
          <a:xfrm>
            <a:off x="3516655" y="1894336"/>
            <a:ext cx="287829" cy="3641510"/>
          </a:xfrm>
          <a:prstGeom prst="leftBrace">
            <a:avLst>
              <a:gd name="adj1" fmla="val 87379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32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45541" name="文本框 1345540"/>
          <p:cNvSpPr txBox="1"/>
          <p:nvPr/>
        </p:nvSpPr>
        <p:spPr>
          <a:xfrm>
            <a:off x="4192096" y="1895493"/>
            <a:ext cx="1066820" cy="6156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柱体</a:t>
            </a:r>
          </a:p>
        </p:txBody>
      </p:sp>
      <p:sp>
        <p:nvSpPr>
          <p:cNvPr id="1345542" name="文本框 1345541"/>
          <p:cNvSpPr txBox="1"/>
          <p:nvPr/>
        </p:nvSpPr>
        <p:spPr>
          <a:xfrm>
            <a:off x="4192096" y="4950690"/>
            <a:ext cx="1066820" cy="6156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锥体</a:t>
            </a:r>
          </a:p>
        </p:txBody>
      </p:sp>
      <p:sp>
        <p:nvSpPr>
          <p:cNvPr id="1345543" name="文本框 1345542"/>
          <p:cNvSpPr txBox="1"/>
          <p:nvPr/>
        </p:nvSpPr>
        <p:spPr>
          <a:xfrm>
            <a:off x="4192096" y="3284372"/>
            <a:ext cx="1066820" cy="6156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球体</a:t>
            </a:r>
          </a:p>
        </p:txBody>
      </p:sp>
      <p:sp>
        <p:nvSpPr>
          <p:cNvPr id="1345544" name="文本框 1345543"/>
          <p:cNvSpPr txBox="1"/>
          <p:nvPr/>
        </p:nvSpPr>
        <p:spPr>
          <a:xfrm>
            <a:off x="6427671" y="1337771"/>
            <a:ext cx="1066820" cy="61569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圆柱</a:t>
            </a:r>
          </a:p>
        </p:txBody>
      </p:sp>
      <p:sp>
        <p:nvSpPr>
          <p:cNvPr id="1345545" name="左大括号 1345544"/>
          <p:cNvSpPr/>
          <p:nvPr/>
        </p:nvSpPr>
        <p:spPr>
          <a:xfrm>
            <a:off x="5582899" y="1631327"/>
            <a:ext cx="471381" cy="1271380"/>
          </a:xfrm>
          <a:prstGeom prst="leftBrace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32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45546" name="文本框 1345545"/>
          <p:cNvSpPr txBox="1"/>
          <p:nvPr/>
        </p:nvSpPr>
        <p:spPr>
          <a:xfrm>
            <a:off x="6427671" y="2444100"/>
            <a:ext cx="1066820" cy="61569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棱柱</a:t>
            </a:r>
          </a:p>
        </p:txBody>
      </p:sp>
      <p:sp>
        <p:nvSpPr>
          <p:cNvPr id="1345547" name="左大括号 1345546"/>
          <p:cNvSpPr/>
          <p:nvPr/>
        </p:nvSpPr>
        <p:spPr>
          <a:xfrm>
            <a:off x="8002954" y="1645618"/>
            <a:ext cx="246049" cy="2254449"/>
          </a:xfrm>
          <a:prstGeom prst="leftBrace">
            <a:avLst>
              <a:gd name="adj1" fmla="val 91412"/>
              <a:gd name="adj2" fmla="val 49222"/>
            </a:avLst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32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45548" name="文本框 1345547"/>
          <p:cNvSpPr txBox="1"/>
          <p:nvPr/>
        </p:nvSpPr>
        <p:spPr>
          <a:xfrm>
            <a:off x="8459506" y="1337771"/>
            <a:ext cx="1477136" cy="61569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三棱柱</a:t>
            </a:r>
          </a:p>
        </p:txBody>
      </p:sp>
      <p:sp>
        <p:nvSpPr>
          <p:cNvPr id="1345549" name="文本框 1345548"/>
          <p:cNvSpPr txBox="1"/>
          <p:nvPr/>
        </p:nvSpPr>
        <p:spPr>
          <a:xfrm>
            <a:off x="8464736" y="2093576"/>
            <a:ext cx="1477136" cy="61569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四棱柱</a:t>
            </a:r>
          </a:p>
        </p:txBody>
      </p:sp>
      <p:sp>
        <p:nvSpPr>
          <p:cNvPr id="1345550" name="文本框 1345549"/>
          <p:cNvSpPr txBox="1"/>
          <p:nvPr/>
        </p:nvSpPr>
        <p:spPr>
          <a:xfrm>
            <a:off x="8464621" y="2860219"/>
            <a:ext cx="1477136" cy="61569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五棱柱</a:t>
            </a:r>
          </a:p>
        </p:txBody>
      </p:sp>
      <p:sp>
        <p:nvSpPr>
          <p:cNvPr id="1345552" name="文本框 1345551"/>
          <p:cNvSpPr txBox="1"/>
          <p:nvPr/>
        </p:nvSpPr>
        <p:spPr>
          <a:xfrm>
            <a:off x="8940087" y="3541522"/>
            <a:ext cx="656505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dirty="0">
                <a:latin typeface="黑体" panose="02010609060101010101" pitchFamily="2" charset="-122"/>
                <a:ea typeface="黑体" panose="02010609060101010101" pitchFamily="2" charset="-122"/>
              </a:rPr>
              <a:t>…</a:t>
            </a:r>
          </a:p>
        </p:txBody>
      </p:sp>
      <p:sp>
        <p:nvSpPr>
          <p:cNvPr id="1345553" name="左大括号 1345552"/>
          <p:cNvSpPr/>
          <p:nvPr/>
        </p:nvSpPr>
        <p:spPr>
          <a:xfrm>
            <a:off x="5582900" y="4420698"/>
            <a:ext cx="550674" cy="1717342"/>
          </a:xfrm>
          <a:prstGeom prst="leftBrace">
            <a:avLst>
              <a:gd name="adj1" fmla="val 50000"/>
              <a:gd name="adj2" fmla="val 51022"/>
            </a:avLst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32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45554" name="文本框 1345553"/>
          <p:cNvSpPr txBox="1"/>
          <p:nvPr/>
        </p:nvSpPr>
        <p:spPr>
          <a:xfrm>
            <a:off x="6633834" y="4308352"/>
            <a:ext cx="1066820" cy="61569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圆锥</a:t>
            </a:r>
          </a:p>
        </p:txBody>
      </p:sp>
      <p:sp>
        <p:nvSpPr>
          <p:cNvPr id="1345555" name="文本框 1345554"/>
          <p:cNvSpPr txBox="1"/>
          <p:nvPr/>
        </p:nvSpPr>
        <p:spPr>
          <a:xfrm>
            <a:off x="6633832" y="5566386"/>
            <a:ext cx="1066820" cy="61569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棱锥</a:t>
            </a:r>
          </a:p>
        </p:txBody>
      </p:sp>
      <p:sp>
        <p:nvSpPr>
          <p:cNvPr id="1345556" name="左大括号 1345555"/>
          <p:cNvSpPr/>
          <p:nvPr/>
        </p:nvSpPr>
        <p:spPr>
          <a:xfrm>
            <a:off x="8002954" y="4337596"/>
            <a:ext cx="373966" cy="2039537"/>
          </a:xfrm>
          <a:prstGeom prst="leftBrace">
            <a:avLst>
              <a:gd name="adj1" fmla="val 90087"/>
              <a:gd name="adj2" fmla="val 72997"/>
            </a:avLst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32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45557" name="文本框 1345556"/>
          <p:cNvSpPr txBox="1"/>
          <p:nvPr/>
        </p:nvSpPr>
        <p:spPr>
          <a:xfrm>
            <a:off x="8464621" y="4161460"/>
            <a:ext cx="1477136" cy="61569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三棱锥</a:t>
            </a:r>
          </a:p>
        </p:txBody>
      </p:sp>
      <p:sp>
        <p:nvSpPr>
          <p:cNvPr id="1345558" name="文本框 1345557"/>
          <p:cNvSpPr txBox="1"/>
          <p:nvPr/>
        </p:nvSpPr>
        <p:spPr>
          <a:xfrm>
            <a:off x="8464621" y="4862612"/>
            <a:ext cx="1477136" cy="61569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四棱锥</a:t>
            </a:r>
          </a:p>
        </p:txBody>
      </p:sp>
      <p:sp>
        <p:nvSpPr>
          <p:cNvPr id="1345559" name="文本框 1345558"/>
          <p:cNvSpPr txBox="1"/>
          <p:nvPr/>
        </p:nvSpPr>
        <p:spPr>
          <a:xfrm>
            <a:off x="8482886" y="5620829"/>
            <a:ext cx="1477136" cy="61569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五棱锥</a:t>
            </a:r>
          </a:p>
        </p:txBody>
      </p:sp>
      <p:sp>
        <p:nvSpPr>
          <p:cNvPr id="1345561" name="文本框 1345560"/>
          <p:cNvSpPr txBox="1"/>
          <p:nvPr/>
        </p:nvSpPr>
        <p:spPr>
          <a:xfrm>
            <a:off x="8874937" y="6138041"/>
            <a:ext cx="656505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dirty="0">
                <a:latin typeface="黑体" panose="02010609060101010101" pitchFamily="2" charset="-122"/>
                <a:ea typeface="黑体" panose="02010609060101010101" pitchFamily="2" charset="-122"/>
              </a:rPr>
              <a:t>…</a:t>
            </a:r>
          </a:p>
        </p:txBody>
      </p:sp>
      <p:sp>
        <p:nvSpPr>
          <p:cNvPr id="31" name="矩形 12290"/>
          <p:cNvSpPr>
            <a:spLocks noChangeArrowheads="1"/>
          </p:cNvSpPr>
          <p:nvPr/>
        </p:nvSpPr>
        <p:spPr bwMode="auto">
          <a:xfrm>
            <a:off x="445725" y="405458"/>
            <a:ext cx="11593288" cy="7198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 anchor="ctr"/>
          <a:lstStyle/>
          <a:p>
            <a:pPr algn="ctr">
              <a:defRPr/>
            </a:pPr>
            <a:r>
              <a:rPr lang="zh-CN" altLang="en-US" sz="3700" b="1" spc="133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常见立体图形的分类</a:t>
            </a:r>
          </a:p>
        </p:txBody>
      </p:sp>
    </p:spTree>
    <p:extLst>
      <p:ext uri="{BB962C8B-B14F-4D97-AF65-F5344CB8AC3E}">
        <p14:creationId xmlns:p14="http://schemas.microsoft.com/office/powerpoint/2010/main" val="237752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4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4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4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4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4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4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4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4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34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34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34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345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34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34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345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1345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345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34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134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5541" grpId="0" animBg="1"/>
      <p:bldP spid="1345542" grpId="0" animBg="1"/>
      <p:bldP spid="1345543" grpId="0" animBg="1"/>
      <p:bldP spid="1345544" grpId="0" animBg="1"/>
      <p:bldP spid="1345546" grpId="0" animBg="1"/>
      <p:bldP spid="1345548" grpId="0" animBg="1"/>
      <p:bldP spid="1345549" grpId="0" animBg="1"/>
      <p:bldP spid="1345550" grpId="0" animBg="1"/>
      <p:bldP spid="1345552" grpId="0"/>
      <p:bldP spid="1345554" grpId="0" animBg="1"/>
      <p:bldP spid="1345555" grpId="0" animBg="1"/>
      <p:bldP spid="1345557" grpId="0" animBg="1"/>
      <p:bldP spid="1345558" grpId="0" animBg="1"/>
      <p:bldP spid="1345559" grpId="0" animBg="1"/>
      <p:bldP spid="13455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Text Box 15"/>
          <p:cNvSpPr txBox="1">
            <a:spLocks noGrp="1"/>
          </p:cNvSpPr>
          <p:nvPr/>
        </p:nvSpPr>
        <p:spPr>
          <a:xfrm>
            <a:off x="1981459" y="3616120"/>
            <a:ext cx="9090555" cy="1289772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/>
          <a:lstStyle/>
          <a:p>
            <a:pPr marL="457189" indent="-457189">
              <a:lnSpc>
                <a:spcPct val="150000"/>
              </a:lnSpc>
            </a:pP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</a:p>
        </p:txBody>
      </p:sp>
      <p:sp>
        <p:nvSpPr>
          <p:cNvPr id="28674" name="AutoShape 5"/>
          <p:cNvSpPr/>
          <p:nvPr/>
        </p:nvSpPr>
        <p:spPr>
          <a:xfrm>
            <a:off x="3677367" y="3917004"/>
            <a:ext cx="1056080" cy="914612"/>
          </a:xfrm>
          <a:prstGeom prst="hexagon">
            <a:avLst>
              <a:gd name="adj" fmla="val 28877"/>
              <a:gd name="vf" fmla="val 115470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lnSpc>
                <a:spcPct val="150000"/>
              </a:lnSpc>
            </a:pPr>
            <a:endParaRPr lang="zh-CN" altLang="zh-CN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75" name="Oval 6"/>
          <p:cNvSpPr/>
          <p:nvPr/>
        </p:nvSpPr>
        <p:spPr>
          <a:xfrm>
            <a:off x="5769667" y="3930730"/>
            <a:ext cx="914281" cy="914612"/>
          </a:xfrm>
          <a:prstGeom prst="ellipse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76" name="AutoShape 7"/>
          <p:cNvSpPr/>
          <p:nvPr/>
        </p:nvSpPr>
        <p:spPr>
          <a:xfrm>
            <a:off x="1606860" y="3928355"/>
            <a:ext cx="1009518" cy="791817"/>
          </a:xfrm>
          <a:prstGeom prst="triangle">
            <a:avLst>
              <a:gd name="adj" fmla="val 51738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77" name="Rectangle 8"/>
          <p:cNvSpPr/>
          <p:nvPr/>
        </p:nvSpPr>
        <p:spPr>
          <a:xfrm>
            <a:off x="7798040" y="4000337"/>
            <a:ext cx="1153434" cy="793934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78" name="AutoShape 9"/>
          <p:cNvSpPr/>
          <p:nvPr/>
        </p:nvSpPr>
        <p:spPr>
          <a:xfrm>
            <a:off x="9514356" y="3928354"/>
            <a:ext cx="1079359" cy="937900"/>
          </a:xfrm>
          <a:prstGeom prst="pentagon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>
              <a:lnSpc>
                <a:spcPct val="150000"/>
              </a:lnSpc>
            </a:pP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1305509" y="2131051"/>
            <a:ext cx="9766506" cy="86197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说一说下面这些几何图形又有什么共同特点？</a:t>
            </a:r>
          </a:p>
        </p:txBody>
      </p:sp>
      <p:sp>
        <p:nvSpPr>
          <p:cNvPr id="30731" name="Rectangle 4"/>
          <p:cNvSpPr/>
          <p:nvPr/>
        </p:nvSpPr>
        <p:spPr>
          <a:xfrm>
            <a:off x="1008591" y="5604735"/>
            <a:ext cx="10739374" cy="77713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ts val="5067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这些几何图形的各部分都在同一平面内</a:t>
            </a:r>
            <a:r>
              <a:rPr lang="en-US" altLang="zh-CN" sz="3200" b="1" dirty="0">
                <a:latin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宋体" panose="02010600030101010101" pitchFamily="2" charset="-122"/>
              </a:rPr>
              <a:t>它们是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平面图形</a:t>
            </a:r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  <a:r>
              <a:rPr lang="en-US" altLang="zh-CN" sz="3200" b="1" dirty="0">
                <a:latin typeface="宋体" panose="02010600030101010101" pitchFamily="2" charset="-122"/>
              </a:rPr>
              <a:t>        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305045" y="1337889"/>
            <a:ext cx="4060742" cy="600923"/>
            <a:chOff x="3165507" y="507702"/>
            <a:chExt cx="3045953" cy="450588"/>
          </a:xfrm>
        </p:grpSpPr>
        <p:sp>
          <p:nvSpPr>
            <p:cNvPr id="65540" name="文本框 6151"/>
            <p:cNvSpPr txBox="1"/>
            <p:nvPr/>
          </p:nvSpPr>
          <p:spPr>
            <a:xfrm>
              <a:off x="4681755" y="507702"/>
              <a:ext cx="1529705" cy="438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3200" b="1" dirty="0">
                  <a:latin typeface="黑体" panose="02010609060101010101" pitchFamily="2" charset="-122"/>
                  <a:ea typeface="黑体" panose="02010609060101010101" pitchFamily="2" charset="-122"/>
                  <a:sym typeface="宋体" panose="02010600030101010101" pitchFamily="2" charset="-122"/>
                </a:rPr>
                <a:t> 平面图形</a:t>
              </a:r>
            </a:p>
          </p:txBody>
        </p:sp>
        <p:grpSp>
          <p:nvGrpSpPr>
            <p:cNvPr id="65554" name="组合 4"/>
            <p:cNvGrpSpPr/>
            <p:nvPr/>
          </p:nvGrpSpPr>
          <p:grpSpPr>
            <a:xfrm>
              <a:off x="3165507" y="554940"/>
              <a:ext cx="1511935" cy="403350"/>
              <a:chOff x="3485" y="1168"/>
              <a:chExt cx="2381" cy="633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485" y="1168"/>
                <a:ext cx="2381" cy="62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2400"/>
              </a:p>
            </p:txBody>
          </p:sp>
          <p:sp>
            <p:nvSpPr>
              <p:cNvPr id="65556" name="矩形 1"/>
              <p:cNvSpPr/>
              <p:nvPr/>
            </p:nvSpPr>
            <p:spPr>
              <a:xfrm>
                <a:off x="3648" y="1229"/>
                <a:ext cx="2036" cy="5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知识点 </a:t>
                </a:r>
                <a:r>
                  <a:rPr lang="en-US" altLang="zh-CN" sz="32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3</a:t>
                </a:r>
                <a:endParaRPr lang="zh-CN" altLang="en-US" sz="3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665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nimBg="1"/>
      <p:bldP spid="28675" grpId="0" bldLvl="0" animBg="1"/>
      <p:bldP spid="28676" grpId="0" bldLvl="0" animBg="1"/>
      <p:bldP spid="28677" grpId="0" bldLvl="0" animBg="1"/>
      <p:bldP spid="28678" grpId="0" bldLvl="0" animBg="1"/>
      <p:bldP spid="307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1"/>
          <p:cNvSpPr/>
          <p:nvPr/>
        </p:nvSpPr>
        <p:spPr>
          <a:xfrm>
            <a:off x="1054646" y="1701602"/>
            <a:ext cx="10801200" cy="3600400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>
              <a:lnSpc>
                <a:spcPct val="150000"/>
              </a:lnSpc>
            </a:pPr>
            <a:r>
              <a:rPr lang="en-US" altLang="zh-CN" sz="37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zh-CN" sz="37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能</a:t>
            </a:r>
            <a:r>
              <a:rPr lang="zh-CN" altLang="zh-CN" sz="37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从具体事物中抽象出</a:t>
            </a:r>
            <a:r>
              <a:rPr lang="zh-CN" altLang="zh-CN" sz="37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几何图形</a:t>
            </a:r>
            <a:r>
              <a:rPr lang="zh-CN" altLang="zh-CN" sz="37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，并用几何图形描述一些现实生活中的物体</a:t>
            </a:r>
            <a:r>
              <a:rPr lang="zh-CN" altLang="zh-CN" sz="37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en-US" altLang="zh-CN" sz="37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4300" b="1" noProof="1" smtClean="0">
                <a:solidFill>
                  <a:srgbClr val="FF0000"/>
                </a:solidFill>
                <a:latin typeface="Times New Roman" pitchFamily="18" charset="0"/>
                <a:ea typeface="华文楷体" panose="02010600040101010101" pitchFamily="2" charset="-122"/>
                <a:cs typeface="Times New Roman" pitchFamily="18" charset="0"/>
                <a:sym typeface="+mn-ea"/>
              </a:rPr>
              <a:t>2. </a:t>
            </a:r>
            <a:r>
              <a:rPr lang="en-US" altLang="zh-CN" sz="37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能分清</a:t>
            </a:r>
            <a:r>
              <a:rPr lang="en-US" altLang="zh-CN" sz="3700" b="1" noProof="1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立体图形</a:t>
            </a:r>
            <a:r>
              <a:rPr lang="en-US" altLang="zh-CN" sz="37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和</a:t>
            </a:r>
            <a:r>
              <a:rPr lang="en-US" altLang="zh-CN" sz="3700" b="1" noProof="1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平面图形</a:t>
            </a:r>
            <a:r>
              <a:rPr lang="en-US" altLang="zh-CN" sz="37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，并了解它们之间的联系.</a:t>
            </a:r>
            <a:endParaRPr lang="zh-CN" altLang="en-US" sz="3700" b="1" noProof="1" smtClean="0">
              <a:latin typeface="Times New Roman" pitchFamily="18" charset="0"/>
              <a:ea typeface="华文楷体" panose="02010600040101010101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zh-CN" altLang="zh-CN" sz="37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3200" b="1" dirty="0">
              <a:latin typeface="Times New Roman" pitchFamily="18" charset="0"/>
              <a:ea typeface="华文楷体" panose="02010600040101010101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73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4"/>
          <p:cNvSpPr txBox="1"/>
          <p:nvPr/>
        </p:nvSpPr>
        <p:spPr>
          <a:xfrm>
            <a:off x="1054646" y="1269554"/>
            <a:ext cx="10202336" cy="142294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ts val="5067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下面各图中包含哪些简单的平面图形？请再举出一些平面图形的例子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</a:p>
        </p:txBody>
      </p:sp>
      <p:pic>
        <p:nvPicPr>
          <p:cNvPr id="66563" name="Picture 9"/>
          <p:cNvPicPr>
            <a:picLocks noChangeAspect="1"/>
          </p:cNvPicPr>
          <p:nvPr/>
        </p:nvPicPr>
        <p:blipFill rotWithShape="1">
          <a:blip r:embed="rId2"/>
          <a:srcRect l="1114" t="50000" r="71721"/>
          <a:stretch/>
        </p:blipFill>
        <p:spPr>
          <a:xfrm>
            <a:off x="1138778" y="2834355"/>
            <a:ext cx="2903833" cy="26232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9"/>
          <p:cNvPicPr>
            <a:picLocks noChangeAspect="1"/>
          </p:cNvPicPr>
          <p:nvPr/>
        </p:nvPicPr>
        <p:blipFill rotWithShape="1">
          <a:blip r:embed="rId2"/>
          <a:srcRect l="67767" t="50000" r="2842"/>
          <a:stretch/>
        </p:blipFill>
        <p:spPr>
          <a:xfrm>
            <a:off x="6317100" y="2834355"/>
            <a:ext cx="3141881" cy="262324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24966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7" name="矩形 1231876"/>
          <p:cNvSpPr/>
          <p:nvPr/>
        </p:nvSpPr>
        <p:spPr>
          <a:xfrm>
            <a:off x="2598963" y="1275715"/>
            <a:ext cx="9617663" cy="129150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用两个圆、两个三角形和两条直线为条件，画出一个独特且具有意义的图形，并命名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1231878" name="组合 1231877"/>
          <p:cNvGrpSpPr/>
          <p:nvPr/>
        </p:nvGrpSpPr>
        <p:grpSpPr>
          <a:xfrm>
            <a:off x="2806653" y="2980938"/>
            <a:ext cx="2086762" cy="1585751"/>
            <a:chOff x="431" y="1117"/>
            <a:chExt cx="1134" cy="590"/>
          </a:xfrm>
        </p:grpSpPr>
        <p:sp>
          <p:nvSpPr>
            <p:cNvPr id="67587" name="直接连接符 1231878"/>
            <p:cNvSpPr/>
            <p:nvPr/>
          </p:nvSpPr>
          <p:spPr>
            <a:xfrm>
              <a:off x="675" y="1117"/>
              <a:ext cx="0" cy="226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88" name="直接连接符 1231879"/>
            <p:cNvSpPr/>
            <p:nvPr/>
          </p:nvSpPr>
          <p:spPr>
            <a:xfrm>
              <a:off x="1313" y="1117"/>
              <a:ext cx="0" cy="227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89" name="等腰三角形 1231880"/>
            <p:cNvSpPr/>
            <p:nvPr/>
          </p:nvSpPr>
          <p:spPr>
            <a:xfrm>
              <a:off x="431" y="1344"/>
              <a:ext cx="499" cy="181"/>
            </a:xfrm>
            <a:prstGeom prst="triangle">
              <a:avLst>
                <a:gd name="adj" fmla="val 50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0" name="椭圆 1231881"/>
            <p:cNvSpPr/>
            <p:nvPr/>
          </p:nvSpPr>
          <p:spPr>
            <a:xfrm>
              <a:off x="567" y="1525"/>
              <a:ext cx="226" cy="182"/>
            </a:xfrm>
            <a:prstGeom prst="ellips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1" name="椭圆 1231882"/>
            <p:cNvSpPr/>
            <p:nvPr/>
          </p:nvSpPr>
          <p:spPr>
            <a:xfrm>
              <a:off x="1202" y="1525"/>
              <a:ext cx="226" cy="182"/>
            </a:xfrm>
            <a:prstGeom prst="ellips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2" name="等腰三角形 1231883"/>
            <p:cNvSpPr/>
            <p:nvPr/>
          </p:nvSpPr>
          <p:spPr>
            <a:xfrm>
              <a:off x="1066" y="1344"/>
              <a:ext cx="499" cy="181"/>
            </a:xfrm>
            <a:prstGeom prst="triangle">
              <a:avLst>
                <a:gd name="adj" fmla="val 50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</p:grpSp>
      <p:grpSp>
        <p:nvGrpSpPr>
          <p:cNvPr id="1231892" name="组合 1231891"/>
          <p:cNvGrpSpPr/>
          <p:nvPr/>
        </p:nvGrpSpPr>
        <p:grpSpPr>
          <a:xfrm rot="10800000">
            <a:off x="6819331" y="5142556"/>
            <a:ext cx="1796815" cy="1437549"/>
            <a:chOff x="3115" y="1117"/>
            <a:chExt cx="629" cy="453"/>
          </a:xfrm>
        </p:grpSpPr>
        <p:sp>
          <p:nvSpPr>
            <p:cNvPr id="67594" name="等腰三角形 1231892"/>
            <p:cNvSpPr/>
            <p:nvPr/>
          </p:nvSpPr>
          <p:spPr>
            <a:xfrm>
              <a:off x="3334" y="1479"/>
              <a:ext cx="136" cy="91"/>
            </a:xfrm>
            <a:prstGeom prst="triangle">
              <a:avLst>
                <a:gd name="adj" fmla="val 50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5" name="等腰三角形 1231893"/>
            <p:cNvSpPr/>
            <p:nvPr/>
          </p:nvSpPr>
          <p:spPr>
            <a:xfrm>
              <a:off x="3470" y="1479"/>
              <a:ext cx="136" cy="91"/>
            </a:xfrm>
            <a:prstGeom prst="triangle">
              <a:avLst>
                <a:gd name="adj" fmla="val 50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6" name="椭圆 1231894"/>
            <p:cNvSpPr/>
            <p:nvPr/>
          </p:nvSpPr>
          <p:spPr>
            <a:xfrm>
              <a:off x="3560" y="1344"/>
              <a:ext cx="173" cy="226"/>
            </a:xfrm>
            <a:prstGeom prst="ellips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7" name="椭圆 1231895"/>
            <p:cNvSpPr/>
            <p:nvPr/>
          </p:nvSpPr>
          <p:spPr>
            <a:xfrm>
              <a:off x="3198" y="1344"/>
              <a:ext cx="181" cy="226"/>
            </a:xfrm>
            <a:prstGeom prst="ellips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598" name="直接连接符 1231896"/>
            <p:cNvSpPr/>
            <p:nvPr/>
          </p:nvSpPr>
          <p:spPr>
            <a:xfrm>
              <a:off x="3115" y="1162"/>
              <a:ext cx="91" cy="363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99" name="直接连接符 1231897"/>
            <p:cNvSpPr/>
            <p:nvPr/>
          </p:nvSpPr>
          <p:spPr>
            <a:xfrm>
              <a:off x="3654" y="1117"/>
              <a:ext cx="90" cy="363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31899" name="组合 1231898"/>
          <p:cNvGrpSpPr/>
          <p:nvPr/>
        </p:nvGrpSpPr>
        <p:grpSpPr>
          <a:xfrm>
            <a:off x="6647902" y="2980939"/>
            <a:ext cx="1703696" cy="1655617"/>
            <a:chOff x="4171" y="2115"/>
            <a:chExt cx="841" cy="680"/>
          </a:xfrm>
        </p:grpSpPr>
        <p:sp>
          <p:nvSpPr>
            <p:cNvPr id="67601" name="椭圆 1231899"/>
            <p:cNvSpPr/>
            <p:nvPr/>
          </p:nvSpPr>
          <p:spPr>
            <a:xfrm>
              <a:off x="4171" y="2115"/>
              <a:ext cx="227" cy="227"/>
            </a:xfrm>
            <a:prstGeom prst="ellips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02" name="椭圆 1231900"/>
            <p:cNvSpPr/>
            <p:nvPr/>
          </p:nvSpPr>
          <p:spPr>
            <a:xfrm>
              <a:off x="4785" y="2115"/>
              <a:ext cx="227" cy="227"/>
            </a:xfrm>
            <a:prstGeom prst="ellips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03" name="直角三角形 1231901"/>
            <p:cNvSpPr/>
            <p:nvPr/>
          </p:nvSpPr>
          <p:spPr>
            <a:xfrm rot="-5400000" flipH="1">
              <a:off x="4350" y="2086"/>
              <a:ext cx="179" cy="227"/>
            </a:xfrm>
            <a:prstGeom prst="rtTriangl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04" name="直角三角形 1231902"/>
            <p:cNvSpPr/>
            <p:nvPr/>
          </p:nvSpPr>
          <p:spPr>
            <a:xfrm rot="10753694" flipH="1">
              <a:off x="4649" y="2115"/>
              <a:ext cx="224" cy="177"/>
            </a:xfrm>
            <a:prstGeom prst="rtTriangl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05" name="直接连接符 1231903"/>
            <p:cNvSpPr/>
            <p:nvPr/>
          </p:nvSpPr>
          <p:spPr>
            <a:xfrm>
              <a:off x="4558" y="2296"/>
              <a:ext cx="0" cy="49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606" name="直接连接符 1231904"/>
            <p:cNvSpPr/>
            <p:nvPr/>
          </p:nvSpPr>
          <p:spPr>
            <a:xfrm>
              <a:off x="4649" y="2296"/>
              <a:ext cx="0" cy="499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231906" name="文本框 1231905"/>
          <p:cNvSpPr txBox="1"/>
          <p:nvPr/>
        </p:nvSpPr>
        <p:spPr>
          <a:xfrm>
            <a:off x="5037329" y="3484821"/>
            <a:ext cx="1151317" cy="55399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吊  灯</a:t>
            </a:r>
          </a:p>
        </p:txBody>
      </p:sp>
      <p:sp>
        <p:nvSpPr>
          <p:cNvPr id="1231908" name="文本框 1231907"/>
          <p:cNvSpPr txBox="1"/>
          <p:nvPr/>
        </p:nvSpPr>
        <p:spPr>
          <a:xfrm>
            <a:off x="8783342" y="5286523"/>
            <a:ext cx="1295231" cy="55399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眼  镜</a:t>
            </a:r>
          </a:p>
        </p:txBody>
      </p:sp>
      <p:sp>
        <p:nvSpPr>
          <p:cNvPr id="1231909" name="文本框 1231908"/>
          <p:cNvSpPr txBox="1"/>
          <p:nvPr/>
        </p:nvSpPr>
        <p:spPr>
          <a:xfrm>
            <a:off x="8597593" y="3642978"/>
            <a:ext cx="1439146" cy="55257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路灯</a:t>
            </a:r>
          </a:p>
        </p:txBody>
      </p:sp>
      <p:grpSp>
        <p:nvGrpSpPr>
          <p:cNvPr id="1231911" name="组合 1231910"/>
          <p:cNvGrpSpPr/>
          <p:nvPr/>
        </p:nvGrpSpPr>
        <p:grpSpPr>
          <a:xfrm>
            <a:off x="2662738" y="5068455"/>
            <a:ext cx="2209512" cy="1384621"/>
            <a:chOff x="1536" y="2928"/>
            <a:chExt cx="1392" cy="872"/>
          </a:xfrm>
        </p:grpSpPr>
        <p:sp>
          <p:nvSpPr>
            <p:cNvPr id="67611" name="流程图: 摘录 1231911"/>
            <p:cNvSpPr/>
            <p:nvPr/>
          </p:nvSpPr>
          <p:spPr>
            <a:xfrm>
              <a:off x="1920" y="2928"/>
              <a:ext cx="521" cy="521"/>
            </a:xfrm>
            <a:prstGeom prst="flowChartExtract">
              <a:avLst/>
            </a:prstGeom>
            <a:noFill/>
            <a:ln w="38100" cap="sq" cmpd="sng">
              <a:solidFill>
                <a:schemeClr val="tx1"/>
              </a:solidFill>
              <a:prstDash val="solid"/>
              <a:miter/>
              <a:headEnd type="none" w="sm" len="sm"/>
              <a:tailEnd type="none" w="sm" len="sm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12" name="流程图: 摘录 1231912"/>
            <p:cNvSpPr/>
            <p:nvPr/>
          </p:nvSpPr>
          <p:spPr>
            <a:xfrm>
              <a:off x="2208" y="2928"/>
              <a:ext cx="521" cy="521"/>
            </a:xfrm>
            <a:prstGeom prst="flowChartExtract">
              <a:avLst/>
            </a:prstGeom>
            <a:noFill/>
            <a:ln w="38100" cap="sq" cmpd="sng">
              <a:solidFill>
                <a:schemeClr val="tx1"/>
              </a:solidFill>
              <a:prstDash val="solid"/>
              <a:miter/>
              <a:headEnd type="none" w="sm" len="sm"/>
              <a:tailEnd type="none" w="sm" len="sm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13" name="流程图: 联系 1231913"/>
            <p:cNvSpPr/>
            <p:nvPr/>
          </p:nvSpPr>
          <p:spPr>
            <a:xfrm>
              <a:off x="1536" y="3120"/>
              <a:ext cx="248" cy="248"/>
            </a:xfrm>
            <a:prstGeom prst="flowChartConnector">
              <a:avLst/>
            </a:prstGeom>
            <a:noFill/>
            <a:ln w="381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14" name="流程图: 联系 1231914"/>
            <p:cNvSpPr/>
            <p:nvPr/>
          </p:nvSpPr>
          <p:spPr>
            <a:xfrm>
              <a:off x="1680" y="3552"/>
              <a:ext cx="248" cy="248"/>
            </a:xfrm>
            <a:prstGeom prst="flowChartConnector">
              <a:avLst/>
            </a:prstGeom>
            <a:noFill/>
            <a:ln w="381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anchor="t"/>
            <a:lstStyle/>
            <a:p>
              <a:endParaRPr lang="zh-CN" altLang="en-US" sz="280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  <p:sp>
          <p:nvSpPr>
            <p:cNvPr id="67615" name="直接连接符 1231915"/>
            <p:cNvSpPr/>
            <p:nvPr/>
          </p:nvSpPr>
          <p:spPr>
            <a:xfrm>
              <a:off x="1584" y="3552"/>
              <a:ext cx="1344" cy="0"/>
            </a:xfrm>
            <a:prstGeom prst="line">
              <a:avLst/>
            </a:prstGeom>
            <a:ln w="381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67616" name="直接连接符 1231916"/>
            <p:cNvSpPr/>
            <p:nvPr/>
          </p:nvSpPr>
          <p:spPr>
            <a:xfrm>
              <a:off x="1632" y="3696"/>
              <a:ext cx="768" cy="0"/>
            </a:xfrm>
            <a:prstGeom prst="line">
              <a:avLst/>
            </a:prstGeom>
            <a:ln w="381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</p:sp>
      </p:grpSp>
      <p:sp>
        <p:nvSpPr>
          <p:cNvPr id="1231918" name="文本框 1231917"/>
          <p:cNvSpPr txBox="1"/>
          <p:nvPr/>
        </p:nvSpPr>
        <p:spPr>
          <a:xfrm>
            <a:off x="4821458" y="5428371"/>
            <a:ext cx="1873005" cy="552579"/>
          </a:xfrm>
          <a:prstGeom prst="rect">
            <a:avLst/>
          </a:prstGeom>
          <a:noFill/>
          <a:ln w="12700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落日余晖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72085" y="1211434"/>
            <a:ext cx="2366843" cy="1259369"/>
            <a:chOff x="207499" y="451929"/>
            <a:chExt cx="1775363" cy="944308"/>
          </a:xfrm>
        </p:grpSpPr>
        <p:grpSp>
          <p:nvGrpSpPr>
            <p:cNvPr id="2" name="组合 1"/>
            <p:cNvGrpSpPr/>
            <p:nvPr/>
          </p:nvGrpSpPr>
          <p:grpSpPr>
            <a:xfrm>
              <a:off x="207499" y="451929"/>
              <a:ext cx="1715280" cy="944308"/>
              <a:chOff x="207499" y="451929"/>
              <a:chExt cx="1715280" cy="944308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499" y="451929"/>
                <a:ext cx="807231" cy="944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流程图: 库存数据 5"/>
              <p:cNvSpPr/>
              <p:nvPr/>
            </p:nvSpPr>
            <p:spPr>
              <a:xfrm rot="10800000">
                <a:off x="835070" y="764930"/>
                <a:ext cx="1087709" cy="438801"/>
              </a:xfrm>
              <a:prstGeom prst="flowChartOnlineStorage">
                <a:avLst/>
              </a:prstGeom>
              <a:solidFill>
                <a:srgbClr val="9966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979562" y="772856"/>
              <a:ext cx="1003300" cy="380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dirty="0">
                  <a:solidFill>
                    <a:schemeClr val="bg1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画一画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729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23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1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1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1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1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319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1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1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31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1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1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31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1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1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31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31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1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906" grpId="0"/>
      <p:bldP spid="1231908" grpId="0"/>
      <p:bldP spid="1231909" grpId="0"/>
      <p:bldP spid="12319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749389" y="3310108"/>
            <a:ext cx="7752752" cy="1458398"/>
          </a:xfrm>
          <a:prstGeom prst="round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3200" b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9458" name="文本框 99"/>
          <p:cNvSpPr txBox="1"/>
          <p:nvPr/>
        </p:nvSpPr>
        <p:spPr>
          <a:xfrm>
            <a:off x="1612028" y="1533260"/>
            <a:ext cx="9568101" cy="209336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下列图形不是立体图形的是 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       )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A.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球         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圆柱         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圆锥         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圆</a:t>
            </a:r>
          </a:p>
          <a:p>
            <a:endParaRPr lang="zh-CN" altLang="en-US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635455" y="3310107"/>
            <a:ext cx="8105778" cy="233909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长方体属于 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       )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A.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棱锥                                 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棱柱      </a:t>
            </a:r>
            <a:endParaRPr lang="en-US" altLang="zh-CN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C.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圆柱                                 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以上都</a:t>
            </a:r>
            <a:r>
              <a:rPr lang="zh-CN" altLang="en-US" sz="32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不对</a:t>
            </a:r>
            <a:endParaRPr lang="zh-CN" altLang="en-US" sz="32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12218" y="1742138"/>
            <a:ext cx="416836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570570" y="3487656"/>
            <a:ext cx="480421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19881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87374" y="1159605"/>
            <a:ext cx="10584501" cy="3123238"/>
            <a:chOff x="914" y="1377"/>
            <a:chExt cx="16672" cy="4919"/>
          </a:xfrm>
        </p:grpSpPr>
        <p:sp>
          <p:nvSpPr>
            <p:cNvPr id="71682" name="文本框 3"/>
            <p:cNvSpPr txBox="1"/>
            <p:nvPr/>
          </p:nvSpPr>
          <p:spPr>
            <a:xfrm>
              <a:off x="914" y="1377"/>
              <a:ext cx="16069" cy="9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 b="1" dirty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3. </a:t>
              </a:r>
              <a:r>
                <a:rPr lang="zh-CN" altLang="en-US" sz="32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下列几何体中属于棱锥的是 </a:t>
              </a:r>
              <a:r>
                <a:rPr lang="en-US" altLang="zh-CN" sz="3200" b="1" dirty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panose="02010600030101010101" pitchFamily="2" charset="-122"/>
                </a:rPr>
                <a:t>(        )</a:t>
              </a:r>
            </a:p>
            <a:p>
              <a:endParaRPr lang="zh-CN" altLang="en-US" sz="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</p:txBody>
        </p:sp>
        <p:pic>
          <p:nvPicPr>
            <p:cNvPr id="71683" name="图片 11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9" y="2661"/>
              <a:ext cx="13634" cy="23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684" name="文本框 4"/>
            <p:cNvSpPr txBox="1"/>
            <p:nvPr/>
          </p:nvSpPr>
          <p:spPr>
            <a:xfrm>
              <a:off x="1523" y="5472"/>
              <a:ext cx="16063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A. ①⑤</a:t>
              </a:r>
              <a:r>
                <a:rPr lang="zh-CN" altLang="en-US" sz="28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②</a:t>
              </a:r>
              <a:r>
                <a:rPr lang="en-US" altLang="zh-CN" sz="28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             B. ①                 C. ①⑤⑥             D. ⑤⑥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10138" y="4224387"/>
            <a:ext cx="11433855" cy="219256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ts val="5067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4. </a:t>
            </a:r>
            <a:r>
              <a:rPr lang="zh-CN" altLang="en-US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月球、西瓜、易拉罐、篮球、热水瓶胆、书本等物体中，形状类似圆柱的有 </a:t>
            </a:r>
            <a:r>
              <a:rPr lang="en-US" altLang="zh-CN" sz="33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anose="02010600030101010101" pitchFamily="2" charset="-122"/>
              </a:rPr>
              <a:t>(        )</a:t>
            </a:r>
          </a:p>
          <a:p>
            <a:pPr>
              <a:lnSpc>
                <a:spcPct val="150000"/>
              </a:lnSpc>
            </a:pPr>
            <a:r>
              <a:rPr lang="en-US" altLang="zh-CN" sz="33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anose="02010600030101010101" pitchFamily="2" charset="-122"/>
              </a:rPr>
              <a:t>     A. 1</a:t>
            </a:r>
            <a:r>
              <a:rPr lang="zh-CN" altLang="en-US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个                    </a:t>
            </a:r>
            <a:r>
              <a:rPr lang="en-US" altLang="zh-CN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B. 2</a:t>
            </a:r>
            <a:r>
              <a:rPr lang="zh-CN" altLang="en-US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个                </a:t>
            </a:r>
            <a:r>
              <a:rPr lang="en-US" altLang="zh-CN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C. 3</a:t>
            </a:r>
            <a:r>
              <a:rPr lang="zh-CN" altLang="en-US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个                    </a:t>
            </a:r>
            <a:r>
              <a:rPr lang="en-US" altLang="zh-CN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D. 4</a:t>
            </a:r>
            <a:r>
              <a:rPr lang="zh-CN" altLang="en-US" sz="33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个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677980" y="1167319"/>
            <a:ext cx="480420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71906" y="4974632"/>
            <a:ext cx="747509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B</a:t>
            </a:r>
          </a:p>
        </p:txBody>
      </p:sp>
    </p:spTree>
    <p:extLst>
      <p:ext uri="{BB962C8B-B14F-4D97-AF65-F5344CB8AC3E}">
        <p14:creationId xmlns:p14="http://schemas.microsoft.com/office/powerpoint/2010/main" val="406039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1"/>
          <p:cNvSpPr txBox="1"/>
          <p:nvPr/>
        </p:nvSpPr>
        <p:spPr>
          <a:xfrm>
            <a:off x="1963439" y="5904204"/>
            <a:ext cx="8643176" cy="55412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28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(           )               (           )       (          )         (         )</a:t>
            </a:r>
          </a:p>
        </p:txBody>
      </p:sp>
      <p:sp>
        <p:nvSpPr>
          <p:cNvPr id="20481" name="Rectangle 4"/>
          <p:cNvSpPr>
            <a:spLocks noRot="1"/>
          </p:cNvSpPr>
          <p:nvPr/>
        </p:nvSpPr>
        <p:spPr>
          <a:xfrm>
            <a:off x="2135439" y="1365921"/>
            <a:ext cx="7992215" cy="58010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ctr"/>
          <a:lstStyle/>
          <a:p>
            <a:pPr eaLnBrk="0" hangingPunct="0"/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5.</a:t>
            </a:r>
            <a:r>
              <a:rPr lang="zh-CN" altLang="en-US" sz="32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观察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下列图形，在括号内填上相应名称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105578" y="2223966"/>
            <a:ext cx="7508956" cy="3504771"/>
            <a:chOff x="2830" y="2000"/>
            <a:chExt cx="8870" cy="4589"/>
          </a:xfrm>
        </p:grpSpPr>
        <p:pic>
          <p:nvPicPr>
            <p:cNvPr id="72707" name="Picture 32" descr="E:\四清\七上数学（人教）四清教用2014√\C17.TIF"/>
            <p:cNvPicPr>
              <a:picLocks noChangeAspect="1"/>
            </p:cNvPicPr>
            <p:nvPr/>
          </p:nvPicPr>
          <p:blipFill>
            <a:blip r:embed="rId2" r:link="rId3"/>
            <a:stretch>
              <a:fillRect/>
            </a:stretch>
          </p:blipFill>
          <p:spPr>
            <a:xfrm>
              <a:off x="3227" y="2000"/>
              <a:ext cx="1137" cy="17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08" name="Picture 36" descr="E:\四清\七上数学（人教）四清教用2014√\C19.TIF"/>
            <p:cNvPicPr>
              <a:picLocks noChangeAspect="1"/>
            </p:cNvPicPr>
            <p:nvPr/>
          </p:nvPicPr>
          <p:blipFill>
            <a:blip r:embed="rId4" r:link="rId5"/>
            <a:stretch>
              <a:fillRect/>
            </a:stretch>
          </p:blipFill>
          <p:spPr>
            <a:xfrm>
              <a:off x="7767" y="2040"/>
              <a:ext cx="1420" cy="16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09" name="Picture 5" descr="E:\四清\七上数学（人教）四清教用2014√\C21.TIF"/>
            <p:cNvPicPr>
              <a:picLocks noChangeAspect="1"/>
            </p:cNvPicPr>
            <p:nvPr/>
          </p:nvPicPr>
          <p:blipFill>
            <a:blip r:embed="rId6" r:link="rId7"/>
            <a:stretch>
              <a:fillRect/>
            </a:stretch>
          </p:blipFill>
          <p:spPr>
            <a:xfrm>
              <a:off x="2830" y="5190"/>
              <a:ext cx="1962" cy="132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10" name="Picture 9" descr="E:\四清\七上数学（人教）四清教用2014√\C23.TIF"/>
            <p:cNvPicPr>
              <a:picLocks noChangeAspect="1"/>
            </p:cNvPicPr>
            <p:nvPr/>
          </p:nvPicPr>
          <p:blipFill>
            <a:blip r:embed="rId8" r:link="rId9"/>
            <a:stretch>
              <a:fillRect/>
            </a:stretch>
          </p:blipFill>
          <p:spPr>
            <a:xfrm rot="-5622435">
              <a:off x="5742" y="4917"/>
              <a:ext cx="1180" cy="188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11" name="Picture 34" descr="E:\四清\七上数学（人教）四清教用2014√\C18.TIF"/>
            <p:cNvPicPr>
              <a:picLocks noChangeAspect="1"/>
            </p:cNvPicPr>
            <p:nvPr/>
          </p:nvPicPr>
          <p:blipFill>
            <a:blip r:embed="rId10" r:link="rId11"/>
            <a:stretch>
              <a:fillRect/>
            </a:stretch>
          </p:blipFill>
          <p:spPr>
            <a:xfrm>
              <a:off x="5415" y="2030"/>
              <a:ext cx="1382" cy="16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12" name="Picture 38" descr="E:\四清\七上数学（人教）四清教用2014√\C20.TIF"/>
            <p:cNvPicPr>
              <a:picLocks noChangeAspect="1"/>
            </p:cNvPicPr>
            <p:nvPr/>
          </p:nvPicPr>
          <p:blipFill>
            <a:blip r:embed="rId12" r:link="rId13"/>
            <a:stretch>
              <a:fillRect/>
            </a:stretch>
          </p:blipFill>
          <p:spPr>
            <a:xfrm>
              <a:off x="10232" y="2040"/>
              <a:ext cx="1200" cy="168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13" name="Picture 7" descr="E:\四清\七上数学（人教）四清教用2014√\C22.TIF"/>
            <p:cNvPicPr>
              <a:picLocks noChangeAspect="1"/>
            </p:cNvPicPr>
            <p:nvPr/>
          </p:nvPicPr>
          <p:blipFill>
            <a:blip r:embed="rId14" r:link="rId15"/>
            <a:stretch>
              <a:fillRect/>
            </a:stretch>
          </p:blipFill>
          <p:spPr>
            <a:xfrm>
              <a:off x="10240" y="5085"/>
              <a:ext cx="1460" cy="15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2714" name="Picture 11" descr="E:\四清\七上数学（人教）四清教用2014√\C24.TIF"/>
            <p:cNvPicPr>
              <a:picLocks noChangeAspect="1"/>
            </p:cNvPicPr>
            <p:nvPr/>
          </p:nvPicPr>
          <p:blipFill>
            <a:blip r:embed="rId16" r:link="rId17"/>
            <a:stretch>
              <a:fillRect/>
            </a:stretch>
          </p:blipFill>
          <p:spPr>
            <a:xfrm>
              <a:off x="8057" y="5205"/>
              <a:ext cx="1307" cy="129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2715" name="文本框 1"/>
          <p:cNvSpPr txBox="1"/>
          <p:nvPr/>
        </p:nvSpPr>
        <p:spPr>
          <a:xfrm>
            <a:off x="2011787" y="3797080"/>
            <a:ext cx="7947148" cy="55412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28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(         )            (         )          (           )          (            )</a:t>
            </a:r>
          </a:p>
        </p:txBody>
      </p:sp>
      <p:sp>
        <p:nvSpPr>
          <p:cNvPr id="12" name="矩形 11"/>
          <p:cNvSpPr/>
          <p:nvPr/>
        </p:nvSpPr>
        <p:spPr>
          <a:xfrm>
            <a:off x="2105578" y="3816685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圆柱</a:t>
            </a:r>
          </a:p>
        </p:txBody>
      </p:sp>
      <p:sp>
        <p:nvSpPr>
          <p:cNvPr id="13" name="矩形 12"/>
          <p:cNvSpPr/>
          <p:nvPr/>
        </p:nvSpPr>
        <p:spPr>
          <a:xfrm>
            <a:off x="4369295" y="3822106"/>
            <a:ext cx="2014804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圆锥</a:t>
            </a:r>
          </a:p>
        </p:txBody>
      </p:sp>
      <p:sp>
        <p:nvSpPr>
          <p:cNvPr id="14" name="矩形 13"/>
          <p:cNvSpPr/>
          <p:nvPr/>
        </p:nvSpPr>
        <p:spPr>
          <a:xfrm>
            <a:off x="6235053" y="3814332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四棱锥</a:t>
            </a:r>
          </a:p>
        </p:txBody>
      </p:sp>
      <p:sp>
        <p:nvSpPr>
          <p:cNvPr id="15" name="矩形 14"/>
          <p:cNvSpPr/>
          <p:nvPr/>
        </p:nvSpPr>
        <p:spPr>
          <a:xfrm>
            <a:off x="8589694" y="5909724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圆台</a:t>
            </a:r>
          </a:p>
        </p:txBody>
      </p:sp>
      <p:sp>
        <p:nvSpPr>
          <p:cNvPr id="16" name="矩形 15"/>
          <p:cNvSpPr/>
          <p:nvPr/>
        </p:nvSpPr>
        <p:spPr>
          <a:xfrm>
            <a:off x="4647971" y="5886029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四棱柱</a:t>
            </a:r>
          </a:p>
        </p:txBody>
      </p:sp>
      <p:sp>
        <p:nvSpPr>
          <p:cNvPr id="17" name="矩形 16"/>
          <p:cNvSpPr/>
          <p:nvPr/>
        </p:nvSpPr>
        <p:spPr>
          <a:xfrm>
            <a:off x="2105578" y="5892288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三棱柱</a:t>
            </a:r>
          </a:p>
        </p:txBody>
      </p:sp>
      <p:sp>
        <p:nvSpPr>
          <p:cNvPr id="18" name="矩形 17"/>
          <p:cNvSpPr/>
          <p:nvPr/>
        </p:nvSpPr>
        <p:spPr>
          <a:xfrm>
            <a:off x="8208982" y="3828601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六棱柱</a:t>
            </a:r>
          </a:p>
        </p:txBody>
      </p:sp>
      <p:sp>
        <p:nvSpPr>
          <p:cNvPr id="19" name="矩形 18"/>
          <p:cNvSpPr/>
          <p:nvPr/>
        </p:nvSpPr>
        <p:spPr>
          <a:xfrm>
            <a:off x="6784746" y="5899723"/>
            <a:ext cx="2016921" cy="554126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球</a:t>
            </a:r>
          </a:p>
        </p:txBody>
      </p:sp>
    </p:spTree>
    <p:extLst>
      <p:ext uri="{BB962C8B-B14F-4D97-AF65-F5344CB8AC3E}">
        <p14:creationId xmlns:p14="http://schemas.microsoft.com/office/powerpoint/2010/main" val="232516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文本框 3"/>
          <p:cNvSpPr txBox="1"/>
          <p:nvPr/>
        </p:nvSpPr>
        <p:spPr>
          <a:xfrm>
            <a:off x="859361" y="1485578"/>
            <a:ext cx="11154981" cy="161722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7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6.</a:t>
            </a:r>
            <a:r>
              <a:rPr lang="zh-CN" altLang="en-US" sz="37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</a:t>
            </a:r>
            <a:r>
              <a:rPr lang="zh-CN" altLang="en-US" sz="37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六根火柴棒，你能组成四个大小一样的三角形吗？若可能，简述你的做法；若不能，请简要说明理由</a:t>
            </a:r>
            <a:r>
              <a:rPr lang="en-US" altLang="zh-CN" sz="37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59362" y="4072809"/>
            <a:ext cx="8404196" cy="74943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en-US" altLang="zh-CN" sz="3700" b="1" dirty="0">
                <a:latin typeface="宋体" pitchFamily="2" charset="-122"/>
                <a:ea typeface="宋体" pitchFamily="2" charset="-122"/>
              </a:rPr>
              <a:t>可能，如图，做成</a:t>
            </a:r>
            <a:r>
              <a:rPr lang="en-US" altLang="zh-CN" sz="37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正三棱锥</a:t>
            </a:r>
            <a:r>
              <a:rPr lang="en-US" altLang="zh-CN" sz="3700" b="1" dirty="0">
                <a:latin typeface="宋体" pitchFamily="2" charset="-122"/>
                <a:ea typeface="宋体" pitchFamily="2" charset="-122"/>
              </a:rPr>
              <a:t>的图形.</a:t>
            </a:r>
          </a:p>
        </p:txBody>
      </p:sp>
      <p:pic>
        <p:nvPicPr>
          <p:cNvPr id="2" name="图片 1" descr="BBD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7574" y="3645818"/>
            <a:ext cx="2052899" cy="2138328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01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文本框 3"/>
          <p:cNvSpPr txBox="1"/>
          <p:nvPr/>
        </p:nvSpPr>
        <p:spPr>
          <a:xfrm>
            <a:off x="1066216" y="3368239"/>
            <a:ext cx="1964011" cy="6156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几何图形</a:t>
            </a:r>
          </a:p>
        </p:txBody>
      </p:sp>
      <p:sp>
        <p:nvSpPr>
          <p:cNvPr id="23558" name="文本框 4"/>
          <p:cNvSpPr txBox="1"/>
          <p:nvPr/>
        </p:nvSpPr>
        <p:spPr>
          <a:xfrm>
            <a:off x="3359323" y="1900006"/>
            <a:ext cx="1898350" cy="55412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 anchor="t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立体图形</a:t>
            </a:r>
          </a:p>
        </p:txBody>
      </p:sp>
      <p:sp>
        <p:nvSpPr>
          <p:cNvPr id="23559" name="文本框 5"/>
          <p:cNvSpPr txBox="1"/>
          <p:nvPr/>
        </p:nvSpPr>
        <p:spPr>
          <a:xfrm>
            <a:off x="3330971" y="4716714"/>
            <a:ext cx="1898352" cy="55412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 anchor="t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平面图形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522232" y="1389117"/>
            <a:ext cx="1631738" cy="2160561"/>
            <a:chOff x="7340" y="2247"/>
            <a:chExt cx="2570" cy="3402"/>
          </a:xfrm>
        </p:grpSpPr>
        <p:sp>
          <p:nvSpPr>
            <p:cNvPr id="75781" name="文本框 6"/>
            <p:cNvSpPr txBox="1"/>
            <p:nvPr/>
          </p:nvSpPr>
          <p:spPr>
            <a:xfrm>
              <a:off x="7340" y="2247"/>
              <a:ext cx="2570" cy="824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t">
              <a:spAutoFit/>
            </a:bodyPr>
            <a:lstStyle/>
            <a:p>
              <a:pPr algn="ctr"/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柱体</a:t>
              </a:r>
            </a:p>
          </p:txBody>
        </p:sp>
        <p:sp>
          <p:nvSpPr>
            <p:cNvPr id="75782" name="文本框 7"/>
            <p:cNvSpPr txBox="1"/>
            <p:nvPr/>
          </p:nvSpPr>
          <p:spPr>
            <a:xfrm>
              <a:off x="7340" y="4825"/>
              <a:ext cx="2570" cy="824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t">
              <a:spAutoFit/>
            </a:bodyPr>
            <a:lstStyle/>
            <a:p>
              <a:pPr algn="ctr"/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锥体</a:t>
              </a:r>
            </a:p>
          </p:txBody>
        </p:sp>
        <p:sp>
          <p:nvSpPr>
            <p:cNvPr id="75783" name="文本框 8"/>
            <p:cNvSpPr txBox="1"/>
            <p:nvPr/>
          </p:nvSpPr>
          <p:spPr>
            <a:xfrm>
              <a:off x="7340" y="3545"/>
              <a:ext cx="2570" cy="824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t">
              <a:spAutoFit/>
            </a:bodyPr>
            <a:lstStyle/>
            <a:p>
              <a:pPr algn="ctr"/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球体</a:t>
              </a:r>
            </a:p>
          </p:txBody>
        </p:sp>
      </p:grpSp>
      <p:sp>
        <p:nvSpPr>
          <p:cNvPr id="23565" name="文本框 11"/>
          <p:cNvSpPr txBox="1"/>
          <p:nvPr/>
        </p:nvSpPr>
        <p:spPr>
          <a:xfrm>
            <a:off x="9176763" y="1530118"/>
            <a:ext cx="1633854" cy="160043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三棱柱</a:t>
            </a:r>
          </a:p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四棱柱</a:t>
            </a:r>
          </a:p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五棱柱</a:t>
            </a:r>
          </a:p>
          <a:p>
            <a:pPr algn="ctr"/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…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714207" y="2932857"/>
            <a:ext cx="1176625" cy="1140105"/>
            <a:chOff x="9633" y="4380"/>
            <a:chExt cx="1852" cy="1796"/>
          </a:xfrm>
        </p:grpSpPr>
        <p:sp>
          <p:nvSpPr>
            <p:cNvPr id="75786" name="文本框 9"/>
            <p:cNvSpPr txBox="1"/>
            <p:nvPr/>
          </p:nvSpPr>
          <p:spPr>
            <a:xfrm>
              <a:off x="9633" y="4380"/>
              <a:ext cx="1852" cy="824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t">
              <a:spAutoFit/>
            </a:bodyPr>
            <a:lstStyle/>
            <a:p>
              <a:pPr algn="ctr"/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圆锥</a:t>
              </a:r>
            </a:p>
          </p:txBody>
        </p:sp>
        <p:sp>
          <p:nvSpPr>
            <p:cNvPr id="75787" name="文本框 12"/>
            <p:cNvSpPr txBox="1"/>
            <p:nvPr/>
          </p:nvSpPr>
          <p:spPr>
            <a:xfrm>
              <a:off x="9633" y="5352"/>
              <a:ext cx="1852" cy="824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t">
              <a:spAutoFit/>
            </a:bodyPr>
            <a:lstStyle/>
            <a:p>
              <a:pPr algn="ctr"/>
              <a:r>
                <a:rPr lang="zh-CN" altLang="en-US" sz="2800" b="1">
                  <a:latin typeface="黑体" panose="02010609060101010101" pitchFamily="2" charset="-122"/>
                  <a:ea typeface="黑体" panose="02010609060101010101" pitchFamily="2" charset="-122"/>
                </a:rPr>
                <a:t>棱锥</a:t>
              </a:r>
            </a:p>
          </p:txBody>
        </p:sp>
      </p:grpSp>
      <p:sp>
        <p:nvSpPr>
          <p:cNvPr id="23567" name="文本框 13"/>
          <p:cNvSpPr txBox="1"/>
          <p:nvPr/>
        </p:nvSpPr>
        <p:spPr>
          <a:xfrm>
            <a:off x="9238727" y="3309302"/>
            <a:ext cx="1633854" cy="160043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三棱锥</a:t>
            </a:r>
          </a:p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四棱锥</a:t>
            </a:r>
          </a:p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五棱锥</a:t>
            </a:r>
          </a:p>
          <a:p>
            <a:pPr algn="ctr"/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…</a:t>
            </a:r>
          </a:p>
        </p:txBody>
      </p:sp>
      <p:sp>
        <p:nvSpPr>
          <p:cNvPr id="23568" name="文本框 14"/>
          <p:cNvSpPr txBox="1"/>
          <p:nvPr/>
        </p:nvSpPr>
        <p:spPr>
          <a:xfrm>
            <a:off x="5510838" y="4171179"/>
            <a:ext cx="1631737" cy="2275943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多边形</a:t>
            </a:r>
          </a:p>
          <a:p>
            <a:pPr algn="ctr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圆</a:t>
            </a:r>
          </a:p>
          <a:p>
            <a:pPr algn="ctr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线段</a:t>
            </a:r>
          </a:p>
          <a:p>
            <a:pPr algn="ctr"/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角</a:t>
            </a:r>
          </a:p>
          <a:p>
            <a:pPr algn="ctr"/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…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714377" y="1291556"/>
            <a:ext cx="1176474" cy="1133085"/>
            <a:chOff x="9610" y="1830"/>
            <a:chExt cx="1852" cy="1783"/>
          </a:xfrm>
        </p:grpSpPr>
        <p:sp>
          <p:nvSpPr>
            <p:cNvPr id="75791" name="文本框 10"/>
            <p:cNvSpPr txBox="1"/>
            <p:nvPr/>
          </p:nvSpPr>
          <p:spPr>
            <a:xfrm>
              <a:off x="9610" y="2790"/>
              <a:ext cx="1852" cy="823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t">
              <a:spAutoFit/>
            </a:bodyPr>
            <a:lstStyle/>
            <a:p>
              <a:pPr algn="ctr"/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棱柱</a:t>
              </a:r>
            </a:p>
          </p:txBody>
        </p:sp>
        <p:sp>
          <p:nvSpPr>
            <p:cNvPr id="75792" name="文本框 15"/>
            <p:cNvSpPr txBox="1"/>
            <p:nvPr/>
          </p:nvSpPr>
          <p:spPr>
            <a:xfrm>
              <a:off x="9610" y="1830"/>
              <a:ext cx="1852" cy="823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t">
              <a:spAutoFit/>
            </a:bodyPr>
            <a:lstStyle/>
            <a:p>
              <a:pPr algn="ctr"/>
              <a:r>
                <a:rPr lang="zh-CN" altLang="en-US" sz="28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圆柱</a:t>
              </a:r>
            </a:p>
          </p:txBody>
        </p:sp>
      </p:grpSp>
      <p:sp>
        <p:nvSpPr>
          <p:cNvPr id="23570" name="左大括号 20"/>
          <p:cNvSpPr/>
          <p:nvPr/>
        </p:nvSpPr>
        <p:spPr>
          <a:xfrm>
            <a:off x="3030228" y="2329344"/>
            <a:ext cx="215872" cy="2718429"/>
          </a:xfrm>
          <a:prstGeom prst="leftBrace">
            <a:avLst>
              <a:gd name="adj1" fmla="val 7634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pPr algn="ctr"/>
            <a:endParaRPr lang="zh-CN" altLang="en-US" sz="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323226" y="1630683"/>
            <a:ext cx="187641" cy="4397335"/>
            <a:chOff x="7075" y="2652"/>
            <a:chExt cx="298" cy="6923"/>
          </a:xfrm>
        </p:grpSpPr>
        <p:sp>
          <p:nvSpPr>
            <p:cNvPr id="75795" name="左大括号 23"/>
            <p:cNvSpPr/>
            <p:nvPr/>
          </p:nvSpPr>
          <p:spPr>
            <a:xfrm>
              <a:off x="7075" y="2652"/>
              <a:ext cx="120" cy="2592"/>
            </a:xfrm>
            <a:prstGeom prst="leftBrace">
              <a:avLst>
                <a:gd name="adj1" fmla="val 8000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 sz="1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796" name="左大括号 24"/>
            <p:cNvSpPr/>
            <p:nvPr/>
          </p:nvSpPr>
          <p:spPr>
            <a:xfrm>
              <a:off x="7076" y="6980"/>
              <a:ext cx="297" cy="2595"/>
            </a:xfrm>
            <a:prstGeom prst="leftBrace">
              <a:avLst>
                <a:gd name="adj1" fmla="val 7208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 sz="1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428954" y="1454657"/>
            <a:ext cx="78306" cy="2201843"/>
            <a:chOff x="8965" y="2225"/>
            <a:chExt cx="123" cy="3464"/>
          </a:xfrm>
        </p:grpSpPr>
        <p:sp>
          <p:nvSpPr>
            <p:cNvPr id="75798" name="左大括号 25"/>
            <p:cNvSpPr/>
            <p:nvPr/>
          </p:nvSpPr>
          <p:spPr>
            <a:xfrm>
              <a:off x="8967" y="2225"/>
              <a:ext cx="120" cy="910"/>
            </a:xfrm>
            <a:prstGeom prst="leftBrace">
              <a:avLst>
                <a:gd name="adj1" fmla="val 7864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 sz="1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799" name="左大括号 26"/>
            <p:cNvSpPr/>
            <p:nvPr/>
          </p:nvSpPr>
          <p:spPr>
            <a:xfrm>
              <a:off x="8965" y="4782"/>
              <a:ext cx="120" cy="907"/>
            </a:xfrm>
            <a:prstGeom prst="leftBrace">
              <a:avLst>
                <a:gd name="adj1" fmla="val 7838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 sz="1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044888" y="1670329"/>
            <a:ext cx="82539" cy="2712077"/>
            <a:chOff x="10818" y="2335"/>
            <a:chExt cx="130" cy="4273"/>
          </a:xfrm>
        </p:grpSpPr>
        <p:sp>
          <p:nvSpPr>
            <p:cNvPr id="75801" name="左大括号 27"/>
            <p:cNvSpPr/>
            <p:nvPr/>
          </p:nvSpPr>
          <p:spPr>
            <a:xfrm>
              <a:off x="10817" y="2335"/>
              <a:ext cx="120" cy="1700"/>
            </a:xfrm>
            <a:prstGeom prst="leftBrace">
              <a:avLst>
                <a:gd name="adj1" fmla="val 7476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 sz="1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802" name="左大括号 28"/>
            <p:cNvSpPr/>
            <p:nvPr/>
          </p:nvSpPr>
          <p:spPr>
            <a:xfrm>
              <a:off x="10827" y="4907"/>
              <a:ext cx="120" cy="1700"/>
            </a:xfrm>
            <a:prstGeom prst="leftBrace">
              <a:avLst>
                <a:gd name="adj1" fmla="val 7476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 sz="1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333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59" grpId="0" animBg="1"/>
      <p:bldP spid="23565" grpId="0"/>
      <p:bldP spid="23567" grpId="0"/>
      <p:bldP spid="23568" grpId="0"/>
      <p:bldP spid="23570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30910" y="2639242"/>
            <a:ext cx="5987009" cy="949283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44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44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92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长城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814" y="1557586"/>
            <a:ext cx="7425095" cy="435406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2184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806" y="1413570"/>
            <a:ext cx="7736337" cy="451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147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M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1629594"/>
            <a:ext cx="8047354" cy="465057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92467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/>
          <p:nvPr/>
        </p:nvSpPr>
        <p:spPr>
          <a:xfrm>
            <a:off x="910630" y="4745999"/>
            <a:ext cx="10971372" cy="148501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  <a:cs typeface="宋体"/>
              </a:rPr>
              <a:t>我们生活在一个图形的世界中，图形世界是多姿多彩的．其中蕴含着大量的几何图形．本节我们就来研究图形问题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.</a:t>
            </a:r>
          </a:p>
        </p:txBody>
      </p:sp>
      <p:pic>
        <p:nvPicPr>
          <p:cNvPr id="10" name="Picture 11" descr="get?name=T1GdD1Bgb_1RCvBVdK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b="7669"/>
          <a:stretch/>
        </p:blipFill>
        <p:spPr>
          <a:xfrm>
            <a:off x="3502918" y="1485578"/>
            <a:ext cx="4880779" cy="326042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61338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29868" y="1877604"/>
            <a:ext cx="6572483" cy="4814293"/>
            <a:chOff x="2474890" y="1920922"/>
            <a:chExt cx="4930004" cy="3609884"/>
          </a:xfrm>
        </p:grpSpPr>
        <p:pic>
          <p:nvPicPr>
            <p:cNvPr id="8202" name="图片 2" descr="tim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4890" y="1920922"/>
              <a:ext cx="4930004" cy="3609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81577">
              <a:off x="3986526" y="3054892"/>
              <a:ext cx="2959470" cy="16835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5055">
              <a:off x="2811273" y="2926701"/>
              <a:ext cx="761362" cy="99182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3" name="Text Box 4"/>
          <p:cNvSpPr txBox="1"/>
          <p:nvPr/>
        </p:nvSpPr>
        <p:spPr>
          <a:xfrm>
            <a:off x="1811307" y="1877604"/>
            <a:ext cx="9114984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观察这个纸盒，从中可以看出哪些你熟悉的图形</a:t>
            </a:r>
            <a:r>
              <a:rPr lang="en-US" altLang="zh-CN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238662" y="1247145"/>
            <a:ext cx="4106666" cy="605972"/>
            <a:chOff x="2618479" y="578746"/>
            <a:chExt cx="3080400" cy="454374"/>
          </a:xfrm>
        </p:grpSpPr>
        <p:sp>
          <p:nvSpPr>
            <p:cNvPr id="54275" name="文本框 6151"/>
            <p:cNvSpPr txBox="1"/>
            <p:nvPr/>
          </p:nvSpPr>
          <p:spPr>
            <a:xfrm>
              <a:off x="4324285" y="578746"/>
              <a:ext cx="1374594" cy="438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3200" b="1" dirty="0"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  <a:sym typeface="宋体" panose="02010600030101010101" pitchFamily="2" charset="-122"/>
                </a:rPr>
                <a:t>几何图形</a:t>
              </a:r>
            </a:p>
          </p:txBody>
        </p:sp>
        <p:grpSp>
          <p:nvGrpSpPr>
            <p:cNvPr id="54293" name="组合 4"/>
            <p:cNvGrpSpPr/>
            <p:nvPr/>
          </p:nvGrpSpPr>
          <p:grpSpPr>
            <a:xfrm>
              <a:off x="2618479" y="635420"/>
              <a:ext cx="1591274" cy="397700"/>
              <a:chOff x="3485" y="1168"/>
              <a:chExt cx="2505" cy="62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485" y="1168"/>
                <a:ext cx="2505" cy="62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295" name="矩形 1"/>
              <p:cNvSpPr/>
              <p:nvPr/>
            </p:nvSpPr>
            <p:spPr>
              <a:xfrm>
                <a:off x="3795" y="1203"/>
                <a:ext cx="2035" cy="5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  <a:cs typeface="Times New Roman" pitchFamily="18" charset="0"/>
                  </a:rPr>
                  <a:t>知识点 </a:t>
                </a:r>
                <a:r>
                  <a:rPr lang="en-US" altLang="zh-CN" sz="32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  <a:cs typeface="Times New Roman" pitchFamily="18" charset="0"/>
                  </a:rPr>
                  <a:t>1</a:t>
                </a:r>
                <a:endParaRPr lang="zh-CN" altLang="en-US" sz="3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705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29868" y="1877604"/>
            <a:ext cx="6572483" cy="4814293"/>
            <a:chOff x="2474890" y="1920922"/>
            <a:chExt cx="4930004" cy="3609884"/>
          </a:xfrm>
        </p:grpSpPr>
        <p:pic>
          <p:nvPicPr>
            <p:cNvPr id="8202" name="图片 2" descr="tim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4890" y="1920922"/>
              <a:ext cx="4930004" cy="3609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81577">
              <a:off x="3986526" y="3054892"/>
              <a:ext cx="2959470" cy="16835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5055">
              <a:off x="2811273" y="2926701"/>
              <a:ext cx="761362" cy="99182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8203" name="直接箭头连接符 5"/>
          <p:cNvCxnSpPr/>
          <p:nvPr/>
        </p:nvCxnSpPr>
        <p:spPr>
          <a:xfrm>
            <a:off x="1987609" y="2843350"/>
            <a:ext cx="1500415" cy="191532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204" name="文本框 6"/>
          <p:cNvSpPr txBox="1"/>
          <p:nvPr/>
        </p:nvSpPr>
        <p:spPr>
          <a:xfrm>
            <a:off x="796531" y="2542716"/>
            <a:ext cx="1388353" cy="55215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看整体</a:t>
            </a:r>
          </a:p>
        </p:txBody>
      </p:sp>
      <p:cxnSp>
        <p:nvCxnSpPr>
          <p:cNvPr id="8205" name="直接箭头连接符 7"/>
          <p:cNvCxnSpPr/>
          <p:nvPr/>
        </p:nvCxnSpPr>
        <p:spPr>
          <a:xfrm flipV="1">
            <a:off x="2315644" y="4692892"/>
            <a:ext cx="1595336" cy="637353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206" name="文本框 8"/>
          <p:cNvSpPr txBox="1"/>
          <p:nvPr/>
        </p:nvSpPr>
        <p:spPr>
          <a:xfrm>
            <a:off x="1244861" y="5117349"/>
            <a:ext cx="1386237" cy="55399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>
            <a:defPPr>
              <a:defRPr lang="zh-CN"/>
            </a:defPPr>
            <a:lvl1pPr>
              <a:defRPr sz="21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看侧面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07" name="直接箭头连接符 9"/>
          <p:cNvCxnSpPr/>
          <p:nvPr/>
        </p:nvCxnSpPr>
        <p:spPr>
          <a:xfrm>
            <a:off x="6140075" y="2461566"/>
            <a:ext cx="0" cy="357227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208" name="文本框 10"/>
          <p:cNvSpPr txBox="1"/>
          <p:nvPr/>
        </p:nvSpPr>
        <p:spPr>
          <a:xfrm>
            <a:off x="5445898" y="1856485"/>
            <a:ext cx="1388353" cy="55399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>
            <a:defPPr>
              <a:defRPr lang="zh-CN"/>
            </a:defPPr>
            <a:lvl1pPr>
              <a:defRPr sz="21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看上面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09" name="直接箭头连接符 11"/>
          <p:cNvCxnSpPr>
            <a:stCxn id="8210" idx="1"/>
          </p:cNvCxnSpPr>
          <p:nvPr/>
        </p:nvCxnSpPr>
        <p:spPr>
          <a:xfrm flipH="1" flipV="1">
            <a:off x="7587678" y="5812841"/>
            <a:ext cx="1862420" cy="133659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210" name="文本框 12"/>
          <p:cNvSpPr txBox="1"/>
          <p:nvPr/>
        </p:nvSpPr>
        <p:spPr>
          <a:xfrm>
            <a:off x="9450098" y="5669503"/>
            <a:ext cx="1386237" cy="55399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>
            <a:defPPr>
              <a:defRPr lang="zh-CN"/>
            </a:defPPr>
            <a:lvl1pPr>
              <a:defRPr sz="21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看棱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11" name="直接箭头连接符 13"/>
          <p:cNvCxnSpPr/>
          <p:nvPr/>
        </p:nvCxnSpPr>
        <p:spPr>
          <a:xfrm flipH="1" flipV="1">
            <a:off x="9205471" y="3020337"/>
            <a:ext cx="717808" cy="261155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212" name="文本框 14"/>
          <p:cNvSpPr txBox="1"/>
          <p:nvPr/>
        </p:nvSpPr>
        <p:spPr>
          <a:xfrm>
            <a:off x="9871907" y="3034883"/>
            <a:ext cx="1386236" cy="55399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>
            <a:defPPr>
              <a:defRPr lang="zh-CN"/>
            </a:defPPr>
            <a:lvl1pPr>
              <a:defRPr sz="21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看顶点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9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  <p:bldP spid="8206" grpId="0"/>
      <p:bldP spid="8208" grpId="0"/>
      <p:bldP spid="8210" grpId="0"/>
      <p:bldP spid="82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7"/>
          <p:cNvGrpSpPr/>
          <p:nvPr/>
        </p:nvGrpSpPr>
        <p:grpSpPr>
          <a:xfrm>
            <a:off x="5819640" y="1319162"/>
            <a:ext cx="2402103" cy="1490478"/>
            <a:chOff x="6669" y="1408"/>
            <a:chExt cx="3784" cy="2345"/>
          </a:xfrm>
        </p:grpSpPr>
        <p:grpSp>
          <p:nvGrpSpPr>
            <p:cNvPr id="55299" name="组合 7"/>
            <p:cNvGrpSpPr/>
            <p:nvPr/>
          </p:nvGrpSpPr>
          <p:grpSpPr>
            <a:xfrm>
              <a:off x="6675" y="1734"/>
              <a:ext cx="850" cy="2019"/>
              <a:chOff x="7353" y="2977"/>
              <a:chExt cx="850" cy="2019"/>
            </a:xfrm>
          </p:grpSpPr>
          <p:cxnSp>
            <p:nvCxnSpPr>
              <p:cNvPr id="55300" name="直接连接符 1"/>
              <p:cNvCxnSpPr/>
              <p:nvPr/>
            </p:nvCxnSpPr>
            <p:spPr>
              <a:xfrm>
                <a:off x="7353" y="2977"/>
                <a:ext cx="850" cy="385"/>
              </a:xfrm>
              <a:prstGeom prst="line">
                <a:avLst/>
              </a:prstGeom>
              <a:ln w="28575" cap="flat" cmpd="sng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301" name="直接连接符 3"/>
              <p:cNvCxnSpPr/>
              <p:nvPr/>
            </p:nvCxnSpPr>
            <p:spPr>
              <a:xfrm>
                <a:off x="7353" y="2977"/>
                <a:ext cx="0" cy="1635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302" name="直接连接符 5"/>
              <p:cNvCxnSpPr/>
              <p:nvPr/>
            </p:nvCxnSpPr>
            <p:spPr>
              <a:xfrm>
                <a:off x="7353" y="4612"/>
                <a:ext cx="850" cy="385"/>
              </a:xfrm>
              <a:prstGeom prst="line">
                <a:avLst/>
              </a:prstGeom>
              <a:ln w="28575" cap="flat" cmpd="sng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303" name="直接连接符 6"/>
              <p:cNvCxnSpPr/>
              <p:nvPr/>
            </p:nvCxnSpPr>
            <p:spPr>
              <a:xfrm>
                <a:off x="8203" y="3362"/>
                <a:ext cx="0" cy="1635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55304" name="直接连接符 8"/>
            <p:cNvCxnSpPr/>
            <p:nvPr/>
          </p:nvCxnSpPr>
          <p:spPr>
            <a:xfrm flipV="1">
              <a:off x="7525" y="3437"/>
              <a:ext cx="2928" cy="31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5305" name="组合 9"/>
            <p:cNvGrpSpPr/>
            <p:nvPr/>
          </p:nvGrpSpPr>
          <p:grpSpPr>
            <a:xfrm>
              <a:off x="9587" y="1408"/>
              <a:ext cx="850" cy="2020"/>
              <a:chOff x="7353" y="2977"/>
              <a:chExt cx="850" cy="2020"/>
            </a:xfrm>
          </p:grpSpPr>
          <p:cxnSp>
            <p:nvCxnSpPr>
              <p:cNvPr id="55306" name="直接连接符 10"/>
              <p:cNvCxnSpPr/>
              <p:nvPr/>
            </p:nvCxnSpPr>
            <p:spPr>
              <a:xfrm>
                <a:off x="7353" y="2977"/>
                <a:ext cx="850" cy="385"/>
              </a:xfrm>
              <a:prstGeom prst="line">
                <a:avLst/>
              </a:prstGeom>
              <a:ln w="28575" cap="flat" cmpd="sng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307" name="直接连接符 11"/>
              <p:cNvCxnSpPr/>
              <p:nvPr/>
            </p:nvCxnSpPr>
            <p:spPr>
              <a:xfrm>
                <a:off x="7353" y="2977"/>
                <a:ext cx="0" cy="1635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308" name="直接连接符 12"/>
              <p:cNvCxnSpPr/>
              <p:nvPr/>
            </p:nvCxnSpPr>
            <p:spPr>
              <a:xfrm>
                <a:off x="7353" y="4612"/>
                <a:ext cx="850" cy="385"/>
              </a:xfrm>
              <a:prstGeom prst="line">
                <a:avLst/>
              </a:prstGeom>
              <a:ln w="28575" cap="flat" cmpd="sng">
                <a:solidFill>
                  <a:srgbClr val="002060"/>
                </a:solidFill>
                <a:prstDash val="sys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309" name="直接连接符 13"/>
              <p:cNvCxnSpPr/>
              <p:nvPr/>
            </p:nvCxnSpPr>
            <p:spPr>
              <a:xfrm>
                <a:off x="8190" y="3362"/>
                <a:ext cx="0" cy="1635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55310" name="直接连接符 14"/>
            <p:cNvCxnSpPr/>
            <p:nvPr/>
          </p:nvCxnSpPr>
          <p:spPr>
            <a:xfrm flipV="1">
              <a:off x="6708" y="3059"/>
              <a:ext cx="2928" cy="31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</p:spPr>
        </p:cxnSp>
        <p:cxnSp>
          <p:nvCxnSpPr>
            <p:cNvPr id="55311" name="直接连接符 15"/>
            <p:cNvCxnSpPr/>
            <p:nvPr/>
          </p:nvCxnSpPr>
          <p:spPr>
            <a:xfrm flipV="1">
              <a:off x="7499" y="1803"/>
              <a:ext cx="2928" cy="31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312" name="直接连接符 16"/>
            <p:cNvCxnSpPr/>
            <p:nvPr/>
          </p:nvCxnSpPr>
          <p:spPr>
            <a:xfrm flipV="1">
              <a:off x="6669" y="1425"/>
              <a:ext cx="2928" cy="31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3557" name="Rectangle 9"/>
          <p:cNvSpPr/>
          <p:nvPr/>
        </p:nvSpPr>
        <p:spPr>
          <a:xfrm>
            <a:off x="10122293" y="1445968"/>
            <a:ext cx="1024333" cy="1041641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8" name="Rectangle 10"/>
          <p:cNvSpPr/>
          <p:nvPr/>
        </p:nvSpPr>
        <p:spPr>
          <a:xfrm>
            <a:off x="1715700" y="3138267"/>
            <a:ext cx="2232793" cy="1103039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9" name="Line 11"/>
          <p:cNvSpPr/>
          <p:nvPr/>
        </p:nvSpPr>
        <p:spPr>
          <a:xfrm>
            <a:off x="5968831" y="3789834"/>
            <a:ext cx="2230676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0" name="Line 12"/>
          <p:cNvSpPr/>
          <p:nvPr/>
        </p:nvSpPr>
        <p:spPr>
          <a:xfrm>
            <a:off x="10659914" y="3095924"/>
            <a:ext cx="0" cy="114538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5" name="Text Box 15"/>
          <p:cNvSpPr txBox="1"/>
          <p:nvPr/>
        </p:nvSpPr>
        <p:spPr>
          <a:xfrm>
            <a:off x="1004296" y="4403818"/>
            <a:ext cx="10170236" cy="217545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ts val="5333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从整体上看，它的形状是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；看不同的侧面，得到的是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；看棱得到的是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；看顶点得到的是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</a:p>
        </p:txBody>
      </p:sp>
      <p:sp>
        <p:nvSpPr>
          <p:cNvPr id="46096" name="Text Box 16"/>
          <p:cNvSpPr txBox="1"/>
          <p:nvPr/>
        </p:nvSpPr>
        <p:spPr>
          <a:xfrm>
            <a:off x="6427642" y="4472260"/>
            <a:ext cx="1771865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长方体</a:t>
            </a:r>
          </a:p>
        </p:txBody>
      </p:sp>
      <p:sp>
        <p:nvSpPr>
          <p:cNvPr id="46097" name="Text Box 17"/>
          <p:cNvSpPr txBox="1"/>
          <p:nvPr/>
        </p:nvSpPr>
        <p:spPr>
          <a:xfrm>
            <a:off x="2783539" y="5108751"/>
            <a:ext cx="1661444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正方形</a:t>
            </a:r>
          </a:p>
        </p:txBody>
      </p:sp>
      <p:sp>
        <p:nvSpPr>
          <p:cNvPr id="46098" name="Text Box 18"/>
          <p:cNvSpPr txBox="1"/>
          <p:nvPr/>
        </p:nvSpPr>
        <p:spPr>
          <a:xfrm>
            <a:off x="4651340" y="5111548"/>
            <a:ext cx="1617791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长方形</a:t>
            </a:r>
          </a:p>
        </p:txBody>
      </p:sp>
      <p:sp>
        <p:nvSpPr>
          <p:cNvPr id="46099" name="Text Box 19"/>
          <p:cNvSpPr txBox="1"/>
          <p:nvPr/>
        </p:nvSpPr>
        <p:spPr>
          <a:xfrm>
            <a:off x="9049613" y="5139914"/>
            <a:ext cx="1299611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线段</a:t>
            </a:r>
          </a:p>
        </p:txBody>
      </p:sp>
      <p:sp>
        <p:nvSpPr>
          <p:cNvPr id="46100" name="Text Box 20"/>
          <p:cNvSpPr txBox="1"/>
          <p:nvPr/>
        </p:nvSpPr>
        <p:spPr>
          <a:xfrm>
            <a:off x="4150609" y="5755610"/>
            <a:ext cx="729289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336220" y="1288877"/>
            <a:ext cx="2281866" cy="1714996"/>
            <a:chOff x="2474890" y="1920922"/>
            <a:chExt cx="4930004" cy="3609884"/>
          </a:xfrm>
        </p:grpSpPr>
        <p:pic>
          <p:nvPicPr>
            <p:cNvPr id="37" name="图片 2" descr="tim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4890" y="1920922"/>
              <a:ext cx="4930004" cy="3609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81577">
              <a:off x="3986526" y="3054892"/>
              <a:ext cx="2959470" cy="16835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5055">
              <a:off x="2811273" y="2926701"/>
              <a:ext cx="761362" cy="99182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8754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58" grpId="0" bldLvl="0" animBg="1"/>
      <p:bldP spid="46096" grpId="0"/>
      <p:bldP spid="46097" grpId="0"/>
      <p:bldP spid="46098" grpId="0"/>
      <p:bldP spid="46099" grpId="0"/>
      <p:bldP spid="46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744</Words>
  <Application>Microsoft Office PowerPoint</Application>
  <PresentationFormat>自定义</PresentationFormat>
  <Paragraphs>141</Paragraphs>
  <Slides>27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27</cp:revision>
  <dcterms:created xsi:type="dcterms:W3CDTF">2024-08-16T03:50:27Z</dcterms:created>
  <dcterms:modified xsi:type="dcterms:W3CDTF">2024-08-21T06:51:50Z</dcterms:modified>
</cp:coreProperties>
</file>